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lmarai" pitchFamily="2" charset="-78"/>
      <p:regular r:id="rId27"/>
    </p:embeddedFont>
    <p:embeddedFont>
      <p:font typeface="Almarai Ultra-Bold" pitchFamily="2" charset="-78"/>
      <p:regular r:id="rId28"/>
      <p:bold r:id="rId29"/>
    </p:embeddedFont>
    <p:embeddedFont>
      <p:font typeface="Arimo" panose="020B0604020202020204" pitchFamily="34" charset="0"/>
      <p:regular r:id="rId30"/>
    </p:embeddedFont>
    <p:embeddedFont>
      <p:font typeface="Calibri" panose="020F0502020204030204" pitchFamily="34" charset="0"/>
      <p:regular r:id="rId31"/>
      <p:bold r:id="rId32"/>
      <p:italic r:id="rId33"/>
      <p:boldItalic r:id="rId34"/>
    </p:embeddedFont>
    <p:embeddedFont>
      <p:font typeface="Canva Sans" panose="020B0503030501040103" pitchFamily="34" charset="0"/>
      <p:regular r:id="rId35"/>
    </p:embeddedFont>
    <p:embeddedFont>
      <p:font typeface="HK Grotesk" pitchFamily="2" charset="77"/>
      <p:regular r:id="rId36"/>
    </p:embeddedFont>
    <p:embeddedFont>
      <p:font typeface="HK Grotesk Bold" pitchFamily="2" charset="77"/>
      <p:regular r:id="rId37"/>
      <p:bold r:id="rId38"/>
    </p:embeddedFont>
    <p:embeddedFont>
      <p:font typeface="Kollektif" panose="020B0604020101010102" pitchFamily="34" charset="77"/>
      <p:regular r:id="rId39"/>
    </p:embeddedFont>
    <p:embeddedFont>
      <p:font typeface="Nunito Bold" pitchFamily="2" charset="77"/>
      <p:regular r:id="rId40"/>
      <p:bold r:id="rId41"/>
    </p:embeddedFont>
    <p:embeddedFont>
      <p:font typeface="Open Sans" panose="020B0606030504020204" pitchFamily="34" charset="0"/>
      <p:regular r:id="rId42"/>
      <p:bold r:id="rId43"/>
      <p:italic r:id="rId44"/>
      <p:boldItalic r:id="rId45"/>
    </p:embeddedFont>
    <p:embeddedFont>
      <p:font typeface="Open Sans Bold" panose="020B0806030504020204" pitchFamily="34" charset="0"/>
      <p:regular r:id="rId46"/>
      <p:bold r:id="rId47"/>
    </p:embeddedFont>
    <p:embeddedFont>
      <p:font typeface="Prompt" pitchFamily="2" charset="-34"/>
      <p:regular r:id="rId48"/>
      <p:bold r:id="rId49"/>
      <p:italic r:id="rId50"/>
      <p:boldItalic r:id="rId51"/>
    </p:embeddedFont>
    <p:embeddedFont>
      <p:font typeface="Prompt Bold" pitchFamily="2" charset="-34"/>
      <p:regular r:id="rId52"/>
      <p:bold r:id="rId53"/>
    </p:embeddedFont>
    <p:embeddedFont>
      <p:font typeface="Public Sans" pitchFamily="2" charset="77"/>
      <p:regular r:id="rId54"/>
    </p:embeddedFont>
    <p:embeddedFont>
      <p:font typeface="Trocchi" pitchFamily="2" charset="77"/>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73296" autoAdjust="0"/>
  </p:normalViewPr>
  <p:slideViewPr>
    <p:cSldViewPr>
      <p:cViewPr varScale="1">
        <p:scale>
          <a:sx n="60" d="100"/>
          <a:sy n="60" d="100"/>
        </p:scale>
        <p:origin x="164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Pau 1 min – Slide 1-3</a:t>
            </a:r>
          </a:p>
          <a:p>
            <a:r>
              <a:rPr lang="en-US" dirty="0"/>
              <a:t>JJ 1.5 min – Slide 4-10</a:t>
            </a:r>
          </a:p>
          <a:p>
            <a:r>
              <a:rPr lang="en-US" dirty="0" err="1"/>
              <a:t>Adih</a:t>
            </a:r>
            <a:r>
              <a:rPr lang="en-US" dirty="0"/>
              <a:t> 30s – Slide 11</a:t>
            </a:r>
          </a:p>
          <a:p>
            <a:r>
              <a:rPr lang="en-US" dirty="0"/>
              <a:t>Thala 30s – Slide 12</a:t>
            </a:r>
          </a:p>
          <a:p>
            <a:r>
              <a:rPr lang="en-US" dirty="0" err="1"/>
              <a:t>Morta</a:t>
            </a:r>
            <a:r>
              <a:rPr lang="en-US" dirty="0"/>
              <a:t> 30s – Slide 13</a:t>
            </a:r>
          </a:p>
          <a:p>
            <a:r>
              <a:rPr lang="en-US" dirty="0"/>
              <a:t>Min 1min – Slide 14-19</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00546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summary, our platform creates a win-win situation: sellers declutter and earn money from unused baby products conveniently, buyers save money with AI and owner recommendations, and we generate revenue while promoting a zero-waste society for baby products.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78964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Adih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Ooi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Potential Impact </a:t>
            </a:r>
          </a:p>
          <a:p>
            <a:r>
              <a:rPr lang="en-US"/>
              <a:t>Reduction of Waste: The platform helps reduce textile waste by facilitating the resale and reuse of baby clothes. They also extend the life cycle of these clothes and reduce the need for new production.</a:t>
            </a:r>
          </a:p>
          <a:p>
            <a:r>
              <a:rPr lang="en-US"/>
              <a:t>Affordable: Midle and Below midele class off people beside spend for stuff like clothes increase the pressure in spending for other demand </a:t>
            </a:r>
          </a:p>
          <a:p>
            <a:r>
              <a:rPr lang="en-US"/>
              <a:t>Sustainability: By encouraging the reuse of baby clothes, the platform aligns with sustainability goals. The textile industry's environmental impact is significant, and extending the life of clothing items can help reduce the carbon footprint.</a:t>
            </a:r>
          </a:p>
          <a:p>
            <a:endParaRPr lang="en-US"/>
          </a:p>
          <a:p>
            <a:r>
              <a:rPr lang="en-US"/>
              <a:t>Potential Challenges</a:t>
            </a:r>
          </a:p>
          <a:p>
            <a:r>
              <a:rPr lang="en-US"/>
              <a:t>Quality and Safety Assurance: Ensuring the quality and safety of secondhand baby clothes can be a challenge. Parents need to trust that the items they purchase meet safety standards and are in good condition.</a:t>
            </a:r>
          </a:p>
          <a:p>
            <a:r>
              <a:rPr lang="en-US"/>
              <a:t>Logistics and Shipping: Managing logistics, including the collection, storage, and shipping of baby clothes, can be complex, especially if the platform scales up. Proper storage and efficient distribution are essential.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 statement: </a:t>
            </a:r>
          </a:p>
          <a:p>
            <a:r>
              <a:rPr lang="en-US"/>
              <a:t>&gt; Before we start, our group would like to ask you some questions. </a:t>
            </a:r>
          </a:p>
          <a:p>
            <a:endParaRPr lang="en-US"/>
          </a:p>
          <a:p>
            <a:r>
              <a:rPr lang="en-US"/>
              <a:t>Whose family member in this picture do you think will buy clothes the most? </a:t>
            </a:r>
          </a:p>
          <a:p>
            <a:r>
              <a:rPr lang="en-US"/>
              <a:t>I believe that some of you might think it is the mother but </a:t>
            </a:r>
          </a:p>
          <a:p>
            <a:r>
              <a:rPr lang="en-US"/>
              <a:t>Actually, the answer is the baby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According to statistics, the baby aged under 5 years will usually change their clothes size every 3 months. </a:t>
            </a:r>
          </a:p>
          <a:p>
            <a:r>
              <a:rPr lang="en-US"/>
              <a:t>Accounted for a total of 56 pieces per year or up to 75% higher than the number from women.</a:t>
            </a:r>
          </a:p>
          <a:p>
            <a:endParaRPr lang="en-US"/>
          </a:p>
          <a:p>
            <a:r>
              <a:rPr lang="en-US"/>
              <a:t>However, unfortunately these clothes usually end up in your wardrobe when the baby is growing up. </a:t>
            </a:r>
          </a:p>
          <a:p>
            <a:r>
              <a:rPr lang="en-US"/>
              <a:t>Leaving those thing become waste and inefficiently use the clothes</a:t>
            </a:r>
          </a:p>
          <a:p>
            <a:endParaRPr lang="en-US"/>
          </a:p>
          <a:p>
            <a:r>
              <a:rPr lang="en-US"/>
              <a:t>On the other hand, everyday there are also new parents that have to buy or want to get these clothes at the same time. </a:t>
            </a:r>
          </a:p>
          <a:p>
            <a:endParaRPr lang="en-US"/>
          </a:p>
          <a:p>
            <a:r>
              <a:rPr lang="en-US"/>
              <a:t>Therefore, Cutinues is created to connect these person together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Continuous is here to assist! Parents can post unused items for sale, while buyers can purchase second-hand goods. Owners receive notifications when someone is interested. Upon confirmation and payment from the buyer, owners can deliver the item. We release payment only after the buyer receives the product.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offer three key features: buying and renting management, along with AI recommendations. For instance, if a user buys a product for their newborn, our system notifies them and suggests products for the next stages of their child's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developed a website which available for all platform. Feel free to scan and play along with 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Once logged in, users can browse and select products, such as a baby shirt. They can contact the owner for more details and also check the cleaning service options before proceeding with the deal.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From seller perspective, they can upload a product, and put description on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We've integrated AI for product recommendations, navigation, and answering user queries.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5.png"/><Relationship Id="rId5" Type="http://schemas.openxmlformats.org/officeDocument/2006/relationships/image" Target="../media/image43.png"/><Relationship Id="rId10" Type="http://schemas.openxmlformats.org/officeDocument/2006/relationships/image" Target="../media/image3.png"/><Relationship Id="rId4" Type="http://schemas.openxmlformats.org/officeDocument/2006/relationships/image" Target="../media/image42.sv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png"/><Relationship Id="rId3" Type="http://schemas.openxmlformats.org/officeDocument/2006/relationships/image" Target="../media/image47.png"/><Relationship Id="rId7" Type="http://schemas.openxmlformats.org/officeDocument/2006/relationships/image" Target="../media/image50.sv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21.png"/><Relationship Id="rId10" Type="http://schemas.openxmlformats.org/officeDocument/2006/relationships/image" Target="../media/image53.png"/><Relationship Id="rId4" Type="http://schemas.openxmlformats.org/officeDocument/2006/relationships/image" Target="../media/image48.svg"/><Relationship Id="rId9" Type="http://schemas.openxmlformats.org/officeDocument/2006/relationships/image" Target="../media/image52.svg"/><Relationship Id="rId1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png"/><Relationship Id="rId10" Type="http://schemas.openxmlformats.org/officeDocument/2006/relationships/image" Target="../media/image65.svg"/><Relationship Id="rId4" Type="http://schemas.openxmlformats.org/officeDocument/2006/relationships/image" Target="../media/image3.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80.png"/><Relationship Id="rId18" Type="http://schemas.openxmlformats.org/officeDocument/2006/relationships/image" Target="../media/image3.png"/><Relationship Id="rId3" Type="http://schemas.openxmlformats.org/officeDocument/2006/relationships/image" Target="../media/image70.jpeg"/><Relationship Id="rId7" Type="http://schemas.openxmlformats.org/officeDocument/2006/relationships/image" Target="../media/image74.jpeg"/><Relationship Id="rId12" Type="http://schemas.openxmlformats.org/officeDocument/2006/relationships/image" Target="../media/image79.svg"/><Relationship Id="rId17" Type="http://schemas.openxmlformats.org/officeDocument/2006/relationships/image" Target="../media/image2.png"/><Relationship Id="rId2" Type="http://schemas.openxmlformats.org/officeDocument/2006/relationships/image" Target="../media/image69.jpeg"/><Relationship Id="rId16" Type="http://schemas.openxmlformats.org/officeDocument/2006/relationships/image" Target="../media/image83.svg"/><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jpe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76.jpeg"/><Relationship Id="rId14" Type="http://schemas.openxmlformats.org/officeDocument/2006/relationships/image" Target="../media/image81.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9.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0.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3.png"/><Relationship Id="rId5" Type="http://schemas.openxmlformats.org/officeDocument/2006/relationships/image" Target="../media/image17.png"/><Relationship Id="rId10" Type="http://schemas.openxmlformats.org/officeDocument/2006/relationships/image" Target="../media/image2.pn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050"/>
            <a:ext cx="18288000" cy="10298050"/>
          </a:xfrm>
          <a:custGeom>
            <a:avLst/>
            <a:gdLst/>
            <a:ahLst/>
            <a:cxnLst/>
            <a:rect l="l" t="t" r="r" b="b"/>
            <a:pathLst>
              <a:path w="18860331" h="10298050">
                <a:moveTo>
                  <a:pt x="0" y="0"/>
                </a:moveTo>
                <a:lnTo>
                  <a:pt x="18860331" y="0"/>
                </a:lnTo>
                <a:lnTo>
                  <a:pt x="18860331" y="10298050"/>
                </a:lnTo>
                <a:lnTo>
                  <a:pt x="0" y="10298050"/>
                </a:lnTo>
                <a:lnTo>
                  <a:pt x="0" y="0"/>
                </a:lnTo>
                <a:close/>
              </a:path>
            </a:pathLst>
          </a:custGeom>
          <a:blipFill>
            <a:blip r:embed="rId3"/>
            <a:stretch>
              <a:fillRect t="-12764" r="-1728" b="-13045"/>
            </a:stretch>
          </a:blipFill>
        </p:spPr>
      </p:sp>
      <p:grpSp>
        <p:nvGrpSpPr>
          <p:cNvPr id="3" name="Group 3"/>
          <p:cNvGrpSpPr/>
          <p:nvPr/>
        </p:nvGrpSpPr>
        <p:grpSpPr>
          <a:xfrm>
            <a:off x="0" y="-11050"/>
            <a:ext cx="18288000" cy="10298050"/>
            <a:chOff x="0" y="0"/>
            <a:chExt cx="3398820" cy="1913890"/>
          </a:xfrm>
        </p:grpSpPr>
        <p:sp>
          <p:nvSpPr>
            <p:cNvPr id="4" name="Freeform 4"/>
            <p:cNvSpPr/>
            <p:nvPr/>
          </p:nvSpPr>
          <p:spPr>
            <a:xfrm>
              <a:off x="0" y="0"/>
              <a:ext cx="3398820" cy="1913890"/>
            </a:xfrm>
            <a:custGeom>
              <a:avLst/>
              <a:gdLst/>
              <a:ahLst/>
              <a:cxnLst/>
              <a:rect l="l" t="t" r="r" b="b"/>
              <a:pathLst>
                <a:path w="3398820" h="1913890">
                  <a:moveTo>
                    <a:pt x="0" y="0"/>
                  </a:moveTo>
                  <a:lnTo>
                    <a:pt x="3398820" y="0"/>
                  </a:lnTo>
                  <a:lnTo>
                    <a:pt x="3398820" y="1913890"/>
                  </a:lnTo>
                  <a:lnTo>
                    <a:pt x="0" y="1913890"/>
                  </a:lnTo>
                  <a:close/>
                </a:path>
              </a:pathLst>
            </a:custGeom>
            <a:solidFill>
              <a:srgbClr val="FFFFFF">
                <a:alpha val="89804"/>
              </a:srgbClr>
            </a:solidFill>
          </p:spPr>
        </p:sp>
      </p:grpSp>
      <p:grpSp>
        <p:nvGrpSpPr>
          <p:cNvPr id="5" name="Group 5"/>
          <p:cNvGrpSpPr>
            <a:grpSpLocks noChangeAspect="1"/>
          </p:cNvGrpSpPr>
          <p:nvPr/>
        </p:nvGrpSpPr>
        <p:grpSpPr>
          <a:xfrm>
            <a:off x="-572331" y="1028700"/>
            <a:ext cx="6705047" cy="6705047"/>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grpSp>
        <p:nvGrpSpPr>
          <p:cNvPr id="7" name="Group 7"/>
          <p:cNvGrpSpPr>
            <a:grpSpLocks noChangeAspect="1"/>
          </p:cNvGrpSpPr>
          <p:nvPr/>
        </p:nvGrpSpPr>
        <p:grpSpPr>
          <a:xfrm>
            <a:off x="2185647" y="1615977"/>
            <a:ext cx="2300252" cy="2300252"/>
            <a:chOff x="0" y="0"/>
            <a:chExt cx="2787650" cy="2787650"/>
          </a:xfrm>
        </p:grpSpPr>
        <p:sp>
          <p:nvSpPr>
            <p:cNvPr id="8" name="Freeform 8"/>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4CBC6"/>
            </a:solidFill>
          </p:spPr>
        </p:sp>
      </p:grpSp>
      <p:sp>
        <p:nvSpPr>
          <p:cNvPr id="9" name="Freeform 9"/>
          <p:cNvSpPr/>
          <p:nvPr/>
        </p:nvSpPr>
        <p:spPr>
          <a:xfrm>
            <a:off x="3335773" y="3425820"/>
            <a:ext cx="3435359" cy="3435359"/>
          </a:xfrm>
          <a:custGeom>
            <a:avLst/>
            <a:gdLst/>
            <a:ahLst/>
            <a:cxnLst/>
            <a:rect l="l" t="t" r="r" b="b"/>
            <a:pathLst>
              <a:path w="3435359" h="3435359">
                <a:moveTo>
                  <a:pt x="0" y="0"/>
                </a:moveTo>
                <a:lnTo>
                  <a:pt x="3435359" y="0"/>
                </a:lnTo>
                <a:lnTo>
                  <a:pt x="3435359" y="3435360"/>
                </a:lnTo>
                <a:lnTo>
                  <a:pt x="0" y="3435360"/>
                </a:lnTo>
                <a:lnTo>
                  <a:pt x="0" y="0"/>
                </a:lnTo>
                <a:close/>
              </a:path>
            </a:pathLst>
          </a:custGeom>
          <a:blipFill>
            <a:blip r:embed="rId4"/>
            <a:stretch>
              <a:fillRect/>
            </a:stretch>
          </a:blipFill>
        </p:spPr>
      </p:sp>
      <p:sp>
        <p:nvSpPr>
          <p:cNvPr id="10" name="Freeform 10"/>
          <p:cNvSpPr/>
          <p:nvPr/>
        </p:nvSpPr>
        <p:spPr>
          <a:xfrm>
            <a:off x="6634445" y="2899727"/>
            <a:ext cx="9937114" cy="2962993"/>
          </a:xfrm>
          <a:custGeom>
            <a:avLst/>
            <a:gdLst/>
            <a:ahLst/>
            <a:cxnLst/>
            <a:rect l="l" t="t" r="r" b="b"/>
            <a:pathLst>
              <a:path w="9937114" h="2962993">
                <a:moveTo>
                  <a:pt x="0" y="0"/>
                </a:moveTo>
                <a:lnTo>
                  <a:pt x="9937114" y="0"/>
                </a:lnTo>
                <a:lnTo>
                  <a:pt x="9937114" y="2962993"/>
                </a:lnTo>
                <a:lnTo>
                  <a:pt x="0" y="2962993"/>
                </a:lnTo>
                <a:lnTo>
                  <a:pt x="0" y="0"/>
                </a:lnTo>
                <a:close/>
              </a:path>
            </a:pathLst>
          </a:custGeom>
          <a:blipFill>
            <a:blip r:embed="rId5"/>
            <a:stretch>
              <a:fillRect/>
            </a:stretch>
          </a:blipFill>
        </p:spPr>
      </p:sp>
      <p:sp>
        <p:nvSpPr>
          <p:cNvPr id="11" name="Freeform 11"/>
          <p:cNvSpPr/>
          <p:nvPr/>
        </p:nvSpPr>
        <p:spPr>
          <a:xfrm>
            <a:off x="6132716" y="5466031"/>
            <a:ext cx="9510512" cy="925231"/>
          </a:xfrm>
          <a:custGeom>
            <a:avLst/>
            <a:gdLst/>
            <a:ahLst/>
            <a:cxnLst/>
            <a:rect l="l" t="t" r="r" b="b"/>
            <a:pathLst>
              <a:path w="9510512" h="925231">
                <a:moveTo>
                  <a:pt x="0" y="0"/>
                </a:moveTo>
                <a:lnTo>
                  <a:pt x="9510511" y="0"/>
                </a:lnTo>
                <a:lnTo>
                  <a:pt x="9510511" y="925231"/>
                </a:lnTo>
                <a:lnTo>
                  <a:pt x="0" y="925231"/>
                </a:lnTo>
                <a:lnTo>
                  <a:pt x="0" y="0"/>
                </a:lnTo>
                <a:close/>
              </a:path>
            </a:pathLst>
          </a:custGeom>
          <a:blipFill>
            <a:blip r:embed="rId6"/>
            <a:stretch>
              <a:fillRect/>
            </a:stretch>
          </a:blipFill>
        </p:spPr>
      </p:sp>
      <p:sp>
        <p:nvSpPr>
          <p:cNvPr id="12" name="Freeform 12"/>
          <p:cNvSpPr/>
          <p:nvPr/>
        </p:nvSpPr>
        <p:spPr>
          <a:xfrm>
            <a:off x="15643227" y="5466031"/>
            <a:ext cx="1982314" cy="1982314"/>
          </a:xfrm>
          <a:custGeom>
            <a:avLst/>
            <a:gdLst/>
            <a:ahLst/>
            <a:cxnLst/>
            <a:rect l="l" t="t" r="r" b="b"/>
            <a:pathLst>
              <a:path w="1982314" h="1982314">
                <a:moveTo>
                  <a:pt x="0" y="0"/>
                </a:moveTo>
                <a:lnTo>
                  <a:pt x="1982314" y="0"/>
                </a:lnTo>
                <a:lnTo>
                  <a:pt x="1982314" y="1982314"/>
                </a:lnTo>
                <a:lnTo>
                  <a:pt x="0" y="1982314"/>
                </a:lnTo>
                <a:lnTo>
                  <a:pt x="0" y="0"/>
                </a:lnTo>
                <a:close/>
              </a:path>
            </a:pathLst>
          </a:custGeom>
          <a:blipFill>
            <a:blip r:embed="rId7"/>
            <a:stretch>
              <a:fillRect/>
            </a:stretch>
          </a:blipFill>
        </p:spPr>
      </p:sp>
      <p:sp>
        <p:nvSpPr>
          <p:cNvPr id="13" name="TextBox 13"/>
          <p:cNvSpPr txBox="1"/>
          <p:nvPr/>
        </p:nvSpPr>
        <p:spPr>
          <a:xfrm>
            <a:off x="1028700" y="8417558"/>
            <a:ext cx="5219700" cy="725583"/>
          </a:xfrm>
          <a:prstGeom prst="rect">
            <a:avLst/>
          </a:prstGeom>
        </p:spPr>
        <p:txBody>
          <a:bodyPr wrap="square" lIns="0" tIns="0" rIns="0" bIns="0" rtlCol="0" anchor="t">
            <a:spAutoFit/>
          </a:bodyPr>
          <a:lstStyle/>
          <a:p>
            <a:pPr algn="ctr">
              <a:lnSpc>
                <a:spcPts val="6159"/>
              </a:lnSpc>
            </a:pPr>
            <a:r>
              <a:rPr lang="en-US" sz="4399" dirty="0">
                <a:solidFill>
                  <a:srgbClr val="000000"/>
                </a:solidFill>
                <a:latin typeface="Kollektif"/>
              </a:rPr>
              <a:t>Team 29:  Jam Pom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48911" y="4578859"/>
            <a:ext cx="4679441" cy="46794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50000">
                  <a:srgbClr val="FFEBFF">
                    <a:alpha val="100000"/>
                  </a:srgbClr>
                </a:gs>
                <a:gs pos="100000">
                  <a:srgbClr val="FFB3FF">
                    <a:alpha val="100000"/>
                  </a:srgbClr>
                </a:gs>
              </a:gsLst>
              <a:path path="circle">
                <a:fillToRect l="50000" t="50000" r="50000" b="50000"/>
              </a:path>
            </a:gra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7305256" y="6329107"/>
            <a:ext cx="3966753" cy="637395"/>
          </a:xfrm>
          <a:prstGeom prst="rect">
            <a:avLst/>
          </a:prstGeom>
        </p:spPr>
        <p:txBody>
          <a:bodyPr lIns="0" tIns="0" rIns="0" bIns="0" rtlCol="0" anchor="t">
            <a:spAutoFit/>
          </a:bodyPr>
          <a:lstStyle/>
          <a:p>
            <a:pPr algn="ctr">
              <a:lnSpc>
                <a:spcPts val="5244"/>
              </a:lnSpc>
            </a:pPr>
            <a:r>
              <a:rPr lang="en-US" sz="3746">
                <a:solidFill>
                  <a:srgbClr val="000000"/>
                </a:solidFill>
                <a:latin typeface="Prompt Bold"/>
              </a:rPr>
              <a:t>Platform</a:t>
            </a:r>
          </a:p>
        </p:txBody>
      </p:sp>
      <p:sp>
        <p:nvSpPr>
          <p:cNvPr id="6" name="TextBox 6"/>
          <p:cNvSpPr txBox="1"/>
          <p:nvPr/>
        </p:nvSpPr>
        <p:spPr>
          <a:xfrm>
            <a:off x="7026571" y="7042702"/>
            <a:ext cx="4524122" cy="491238"/>
          </a:xfrm>
          <a:prstGeom prst="rect">
            <a:avLst/>
          </a:prstGeom>
        </p:spPr>
        <p:txBody>
          <a:bodyPr lIns="0" tIns="0" rIns="0" bIns="0" rtlCol="0" anchor="t">
            <a:spAutoFit/>
          </a:bodyPr>
          <a:lstStyle/>
          <a:p>
            <a:pPr algn="ctr">
              <a:lnSpc>
                <a:spcPts val="3999"/>
              </a:lnSpc>
            </a:pPr>
            <a:r>
              <a:rPr lang="en-US" sz="2856">
                <a:solidFill>
                  <a:srgbClr val="000000"/>
                </a:solidFill>
                <a:latin typeface="Public Sans"/>
              </a:rPr>
              <a:t>Earn Commission</a:t>
            </a:r>
          </a:p>
        </p:txBody>
      </p:sp>
      <p:grpSp>
        <p:nvGrpSpPr>
          <p:cNvPr id="7" name="Group 7"/>
          <p:cNvGrpSpPr/>
          <p:nvPr/>
        </p:nvGrpSpPr>
        <p:grpSpPr>
          <a:xfrm>
            <a:off x="4531531" y="1844670"/>
            <a:ext cx="4679441" cy="467944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61000"/>
                  </a:srgbClr>
                </a:gs>
                <a:gs pos="100000">
                  <a:srgbClr val="F5AFAB">
                    <a:alpha val="100000"/>
                  </a:srgbClr>
                </a:gs>
              </a:gsLst>
              <a:path path="circle">
                <a:fillToRect l="50000" t="50000" r="50000" b="50000"/>
              </a:path>
            </a:gra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9210972" y="2006464"/>
            <a:ext cx="4679441" cy="467944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D0D5FF">
                    <a:alpha val="100000"/>
                  </a:srgbClr>
                </a:gs>
              </a:gsLst>
              <a:path path="circle">
                <a:fillToRect l="50000" t="50000" r="50000" b="50000"/>
              </a:path>
            </a:gra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9567317" y="3068109"/>
            <a:ext cx="3966753" cy="637395"/>
          </a:xfrm>
          <a:prstGeom prst="rect">
            <a:avLst/>
          </a:prstGeom>
        </p:spPr>
        <p:txBody>
          <a:bodyPr lIns="0" tIns="0" rIns="0" bIns="0" rtlCol="0" anchor="t">
            <a:spAutoFit/>
          </a:bodyPr>
          <a:lstStyle/>
          <a:p>
            <a:pPr algn="ctr">
              <a:lnSpc>
                <a:spcPts val="5244"/>
              </a:lnSpc>
            </a:pPr>
            <a:r>
              <a:rPr lang="en-US" sz="3746">
                <a:solidFill>
                  <a:srgbClr val="000000"/>
                </a:solidFill>
                <a:latin typeface="Prompt Bold"/>
              </a:rPr>
              <a:t>Buyer</a:t>
            </a:r>
          </a:p>
        </p:txBody>
      </p:sp>
      <p:sp>
        <p:nvSpPr>
          <p:cNvPr id="14" name="TextBox 14"/>
          <p:cNvSpPr txBox="1"/>
          <p:nvPr/>
        </p:nvSpPr>
        <p:spPr>
          <a:xfrm>
            <a:off x="9288632" y="3783828"/>
            <a:ext cx="4524122" cy="1504548"/>
          </a:xfrm>
          <a:prstGeom prst="rect">
            <a:avLst/>
          </a:prstGeom>
        </p:spPr>
        <p:txBody>
          <a:bodyPr lIns="0" tIns="0" rIns="0" bIns="0" rtlCol="0" anchor="t">
            <a:spAutoFit/>
          </a:bodyPr>
          <a:lstStyle/>
          <a:p>
            <a:pPr algn="ctr">
              <a:lnSpc>
                <a:spcPts val="3999"/>
              </a:lnSpc>
            </a:pPr>
            <a:r>
              <a:rPr lang="en-US" sz="2856">
                <a:solidFill>
                  <a:srgbClr val="000000"/>
                </a:solidFill>
                <a:latin typeface="Public Sans"/>
              </a:rPr>
              <a:t>Save money</a:t>
            </a:r>
          </a:p>
          <a:p>
            <a:pPr algn="ctr">
              <a:lnSpc>
                <a:spcPts val="3999"/>
              </a:lnSpc>
            </a:pPr>
            <a:r>
              <a:rPr lang="en-US" sz="2856">
                <a:solidFill>
                  <a:srgbClr val="000000"/>
                </a:solidFill>
                <a:latin typeface="Public Sans"/>
              </a:rPr>
              <a:t>Gain recommendation</a:t>
            </a:r>
          </a:p>
          <a:p>
            <a:pPr algn="ctr">
              <a:lnSpc>
                <a:spcPts val="3999"/>
              </a:lnSpc>
            </a:pPr>
            <a:r>
              <a:rPr lang="en-US" sz="2856">
                <a:solidFill>
                  <a:srgbClr val="000000"/>
                </a:solidFill>
                <a:latin typeface="Public Sans"/>
              </a:rPr>
              <a:t>Pass the experience</a:t>
            </a:r>
          </a:p>
        </p:txBody>
      </p:sp>
      <p:sp>
        <p:nvSpPr>
          <p:cNvPr id="15" name="TextBox 15"/>
          <p:cNvSpPr txBox="1"/>
          <p:nvPr/>
        </p:nvSpPr>
        <p:spPr>
          <a:xfrm>
            <a:off x="4887876" y="2906075"/>
            <a:ext cx="3966753" cy="637395"/>
          </a:xfrm>
          <a:prstGeom prst="rect">
            <a:avLst/>
          </a:prstGeom>
        </p:spPr>
        <p:txBody>
          <a:bodyPr lIns="0" tIns="0" rIns="0" bIns="0" rtlCol="0" anchor="t">
            <a:spAutoFit/>
          </a:bodyPr>
          <a:lstStyle/>
          <a:p>
            <a:pPr algn="ctr">
              <a:lnSpc>
                <a:spcPts val="5244"/>
              </a:lnSpc>
            </a:pPr>
            <a:r>
              <a:rPr lang="en-US" sz="3746">
                <a:solidFill>
                  <a:srgbClr val="000000"/>
                </a:solidFill>
                <a:latin typeface="Prompt Bold"/>
              </a:rPr>
              <a:t>Seller</a:t>
            </a:r>
          </a:p>
        </p:txBody>
      </p:sp>
      <p:sp>
        <p:nvSpPr>
          <p:cNvPr id="16" name="TextBox 16"/>
          <p:cNvSpPr txBox="1"/>
          <p:nvPr/>
        </p:nvSpPr>
        <p:spPr>
          <a:xfrm>
            <a:off x="4887876" y="3625625"/>
            <a:ext cx="3966753" cy="1504548"/>
          </a:xfrm>
          <a:prstGeom prst="rect">
            <a:avLst/>
          </a:prstGeom>
        </p:spPr>
        <p:txBody>
          <a:bodyPr lIns="0" tIns="0" rIns="0" bIns="0" rtlCol="0" anchor="t">
            <a:spAutoFit/>
          </a:bodyPr>
          <a:lstStyle/>
          <a:p>
            <a:pPr algn="ctr">
              <a:lnSpc>
                <a:spcPts val="3999"/>
              </a:lnSpc>
            </a:pPr>
            <a:r>
              <a:rPr lang="en-US" sz="2856">
                <a:solidFill>
                  <a:srgbClr val="000000"/>
                </a:solidFill>
                <a:latin typeface="Public Sans"/>
              </a:rPr>
              <a:t>Free their storage</a:t>
            </a:r>
          </a:p>
          <a:p>
            <a:pPr algn="ctr">
              <a:lnSpc>
                <a:spcPts val="3999"/>
              </a:lnSpc>
            </a:pPr>
            <a:r>
              <a:rPr lang="en-US" sz="2856">
                <a:solidFill>
                  <a:srgbClr val="000000"/>
                </a:solidFill>
                <a:latin typeface="Public Sans"/>
              </a:rPr>
              <a:t>Make money</a:t>
            </a:r>
          </a:p>
          <a:p>
            <a:pPr algn="ctr">
              <a:lnSpc>
                <a:spcPts val="3999"/>
              </a:lnSpc>
            </a:pPr>
            <a:r>
              <a:rPr lang="en-US" sz="2856">
                <a:solidFill>
                  <a:srgbClr val="000000"/>
                </a:solidFill>
                <a:latin typeface="Public Sans"/>
              </a:rPr>
              <a:t>Avoid advertisement</a:t>
            </a:r>
          </a:p>
        </p:txBody>
      </p:sp>
      <p:sp>
        <p:nvSpPr>
          <p:cNvPr id="17" name="Freeform 17"/>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18" name="Freeform 18"/>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19" name="Freeform 19"/>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20" name="AutoShape 20"/>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21" name="TextBox 21"/>
          <p:cNvSpPr txBox="1"/>
          <p:nvPr/>
        </p:nvSpPr>
        <p:spPr>
          <a:xfrm>
            <a:off x="472644" y="406439"/>
            <a:ext cx="11342931" cy="537790"/>
          </a:xfrm>
          <a:prstGeom prst="rect">
            <a:avLst/>
          </a:prstGeom>
        </p:spPr>
        <p:txBody>
          <a:bodyPr lIns="0" tIns="0" rIns="0" bIns="0" rtlCol="0" anchor="t">
            <a:spAutoFit/>
          </a:bodyPr>
          <a:lstStyle/>
          <a:p>
            <a:pPr>
              <a:lnSpc>
                <a:spcPts val="4479"/>
              </a:lnSpc>
            </a:pPr>
            <a:r>
              <a:rPr lang="en-US" sz="3199">
                <a:solidFill>
                  <a:srgbClr val="000000"/>
                </a:solidFill>
                <a:latin typeface="Prompt Bold"/>
              </a:rPr>
              <a:t>Benefits of Solution </a:t>
            </a:r>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grpSp>
        <p:nvGrpSpPr>
          <p:cNvPr id="4" name="Group 4"/>
          <p:cNvGrpSpPr>
            <a:grpSpLocks noChangeAspect="1"/>
          </p:cNvGrpSpPr>
          <p:nvPr/>
        </p:nvGrpSpPr>
        <p:grpSpPr>
          <a:xfrm>
            <a:off x="-561758" y="-232716"/>
            <a:ext cx="1847927" cy="1847927"/>
            <a:chOff x="0" y="0"/>
            <a:chExt cx="2787650" cy="2787650"/>
          </a:xfrm>
        </p:grpSpPr>
        <p:sp>
          <p:nvSpPr>
            <p:cNvPr id="5" name="Freeform 5"/>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4CBC6"/>
            </a:solidFill>
          </p:spPr>
        </p:sp>
      </p:grpSp>
      <p:grpSp>
        <p:nvGrpSpPr>
          <p:cNvPr id="6" name="Group 6"/>
          <p:cNvGrpSpPr/>
          <p:nvPr/>
        </p:nvGrpSpPr>
        <p:grpSpPr>
          <a:xfrm>
            <a:off x="3075000" y="2976449"/>
            <a:ext cx="2663975" cy="2663975"/>
            <a:chOff x="0" y="0"/>
            <a:chExt cx="812800" cy="812800"/>
          </a:xfrm>
        </p:grpSpPr>
        <p:sp>
          <p:nvSpPr>
            <p:cNvPr id="7" name="Freeform 7"/>
            <p:cNvSpPr/>
            <p:nvPr/>
          </p:nvSpPr>
          <p:spPr>
            <a:xfrm>
              <a:off x="0" y="0"/>
              <a:ext cx="812800" cy="812800"/>
            </a:xfrm>
            <a:custGeom>
              <a:avLst/>
              <a:gdLst/>
              <a:ahLst/>
              <a:cxnLst/>
              <a:rect l="l" t="t" r="r" b="b"/>
              <a:pathLst>
                <a:path w="812800" h="812800">
                  <a:moveTo>
                    <a:pt x="148214" y="0"/>
                  </a:moveTo>
                  <a:lnTo>
                    <a:pt x="664586" y="0"/>
                  </a:lnTo>
                  <a:cubicBezTo>
                    <a:pt x="746442" y="0"/>
                    <a:pt x="812800" y="66358"/>
                    <a:pt x="812800" y="148214"/>
                  </a:cubicBezTo>
                  <a:lnTo>
                    <a:pt x="812800" y="664586"/>
                  </a:lnTo>
                  <a:cubicBezTo>
                    <a:pt x="812800" y="746442"/>
                    <a:pt x="746442" y="812800"/>
                    <a:pt x="664586" y="812800"/>
                  </a:cubicBezTo>
                  <a:lnTo>
                    <a:pt x="148214" y="812800"/>
                  </a:lnTo>
                  <a:cubicBezTo>
                    <a:pt x="66358" y="812800"/>
                    <a:pt x="0" y="746442"/>
                    <a:pt x="0" y="664586"/>
                  </a:cubicBezTo>
                  <a:lnTo>
                    <a:pt x="0" y="148214"/>
                  </a:lnTo>
                  <a:cubicBezTo>
                    <a:pt x="0" y="66358"/>
                    <a:pt x="66358" y="0"/>
                    <a:pt x="148214" y="0"/>
                  </a:cubicBezTo>
                  <a:close/>
                </a:path>
              </a:pathLst>
            </a:custGeom>
            <a:solidFill>
              <a:srgbClr val="F4CBC6"/>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3561790" y="3489747"/>
            <a:ext cx="1690396" cy="1521357"/>
          </a:xfrm>
          <a:custGeom>
            <a:avLst/>
            <a:gdLst/>
            <a:ahLst/>
            <a:cxnLst/>
            <a:rect l="l" t="t" r="r" b="b"/>
            <a:pathLst>
              <a:path w="1690396" h="1521357">
                <a:moveTo>
                  <a:pt x="0" y="0"/>
                </a:moveTo>
                <a:lnTo>
                  <a:pt x="1690396" y="0"/>
                </a:lnTo>
                <a:lnTo>
                  <a:pt x="1690396" y="1521357"/>
                </a:lnTo>
                <a:lnTo>
                  <a:pt x="0" y="152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8144168" y="2954370"/>
            <a:ext cx="2663975" cy="2663975"/>
            <a:chOff x="0" y="0"/>
            <a:chExt cx="812800" cy="812800"/>
          </a:xfrm>
        </p:grpSpPr>
        <p:sp>
          <p:nvSpPr>
            <p:cNvPr id="11" name="Freeform 11"/>
            <p:cNvSpPr/>
            <p:nvPr/>
          </p:nvSpPr>
          <p:spPr>
            <a:xfrm>
              <a:off x="0" y="0"/>
              <a:ext cx="812800" cy="812800"/>
            </a:xfrm>
            <a:custGeom>
              <a:avLst/>
              <a:gdLst/>
              <a:ahLst/>
              <a:cxnLst/>
              <a:rect l="l" t="t" r="r" b="b"/>
              <a:pathLst>
                <a:path w="812800" h="812800">
                  <a:moveTo>
                    <a:pt x="148214" y="0"/>
                  </a:moveTo>
                  <a:lnTo>
                    <a:pt x="664586" y="0"/>
                  </a:lnTo>
                  <a:cubicBezTo>
                    <a:pt x="746442" y="0"/>
                    <a:pt x="812800" y="66358"/>
                    <a:pt x="812800" y="148214"/>
                  </a:cubicBezTo>
                  <a:lnTo>
                    <a:pt x="812800" y="664586"/>
                  </a:lnTo>
                  <a:cubicBezTo>
                    <a:pt x="812800" y="746442"/>
                    <a:pt x="746442" y="812800"/>
                    <a:pt x="664586" y="812800"/>
                  </a:cubicBezTo>
                  <a:lnTo>
                    <a:pt x="148214" y="812800"/>
                  </a:lnTo>
                  <a:cubicBezTo>
                    <a:pt x="66358" y="812800"/>
                    <a:pt x="0" y="746442"/>
                    <a:pt x="0" y="664586"/>
                  </a:cubicBezTo>
                  <a:lnTo>
                    <a:pt x="0" y="148214"/>
                  </a:lnTo>
                  <a:cubicBezTo>
                    <a:pt x="0" y="66358"/>
                    <a:pt x="66358" y="0"/>
                    <a:pt x="148214" y="0"/>
                  </a:cubicBezTo>
                  <a:close/>
                </a:path>
              </a:pathLst>
            </a:custGeom>
            <a:solidFill>
              <a:srgbClr val="F4CBC6"/>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360"/>
                </a:lnSpc>
              </a:pPr>
              <a:endParaRPr/>
            </a:p>
          </p:txBody>
        </p:sp>
      </p:grpSp>
      <p:sp>
        <p:nvSpPr>
          <p:cNvPr id="13" name="Freeform 13"/>
          <p:cNvSpPr/>
          <p:nvPr/>
        </p:nvSpPr>
        <p:spPr>
          <a:xfrm>
            <a:off x="8576409" y="3377731"/>
            <a:ext cx="1799495" cy="1799495"/>
          </a:xfrm>
          <a:custGeom>
            <a:avLst/>
            <a:gdLst/>
            <a:ahLst/>
            <a:cxnLst/>
            <a:rect l="l" t="t" r="r" b="b"/>
            <a:pathLst>
              <a:path w="1799495" h="1799495">
                <a:moveTo>
                  <a:pt x="0" y="0"/>
                </a:moveTo>
                <a:lnTo>
                  <a:pt x="1799494" y="0"/>
                </a:lnTo>
                <a:lnTo>
                  <a:pt x="1799494" y="1799494"/>
                </a:lnTo>
                <a:lnTo>
                  <a:pt x="0" y="17994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209793" y="2954370"/>
            <a:ext cx="2663975" cy="2663975"/>
            <a:chOff x="0" y="0"/>
            <a:chExt cx="812800" cy="812800"/>
          </a:xfrm>
        </p:grpSpPr>
        <p:sp>
          <p:nvSpPr>
            <p:cNvPr id="15" name="Freeform 15"/>
            <p:cNvSpPr/>
            <p:nvPr/>
          </p:nvSpPr>
          <p:spPr>
            <a:xfrm>
              <a:off x="0" y="0"/>
              <a:ext cx="812800" cy="812800"/>
            </a:xfrm>
            <a:custGeom>
              <a:avLst/>
              <a:gdLst/>
              <a:ahLst/>
              <a:cxnLst/>
              <a:rect l="l" t="t" r="r" b="b"/>
              <a:pathLst>
                <a:path w="812800" h="812800">
                  <a:moveTo>
                    <a:pt x="148214" y="0"/>
                  </a:moveTo>
                  <a:lnTo>
                    <a:pt x="664586" y="0"/>
                  </a:lnTo>
                  <a:cubicBezTo>
                    <a:pt x="746442" y="0"/>
                    <a:pt x="812800" y="66358"/>
                    <a:pt x="812800" y="148214"/>
                  </a:cubicBezTo>
                  <a:lnTo>
                    <a:pt x="812800" y="664586"/>
                  </a:lnTo>
                  <a:cubicBezTo>
                    <a:pt x="812800" y="746442"/>
                    <a:pt x="746442" y="812800"/>
                    <a:pt x="664586" y="812800"/>
                  </a:cubicBezTo>
                  <a:lnTo>
                    <a:pt x="148214" y="812800"/>
                  </a:lnTo>
                  <a:cubicBezTo>
                    <a:pt x="66358" y="812800"/>
                    <a:pt x="0" y="746442"/>
                    <a:pt x="0" y="664586"/>
                  </a:cubicBezTo>
                  <a:lnTo>
                    <a:pt x="0" y="148214"/>
                  </a:lnTo>
                  <a:cubicBezTo>
                    <a:pt x="0" y="66358"/>
                    <a:pt x="66358" y="0"/>
                    <a:pt x="148214" y="0"/>
                  </a:cubicBezTo>
                  <a:close/>
                </a:path>
              </a:pathLst>
            </a:custGeom>
            <a:solidFill>
              <a:srgbClr val="F4CBC6"/>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60"/>
                </a:lnSpc>
              </a:pPr>
              <a:endParaRPr/>
            </a:p>
          </p:txBody>
        </p:sp>
      </p:grpSp>
      <p:sp>
        <p:nvSpPr>
          <p:cNvPr id="17" name="Freeform 17"/>
          <p:cNvSpPr/>
          <p:nvPr/>
        </p:nvSpPr>
        <p:spPr>
          <a:xfrm>
            <a:off x="13589738" y="3443480"/>
            <a:ext cx="1904085" cy="1718437"/>
          </a:xfrm>
          <a:custGeom>
            <a:avLst/>
            <a:gdLst/>
            <a:ahLst/>
            <a:cxnLst/>
            <a:rect l="l" t="t" r="r" b="b"/>
            <a:pathLst>
              <a:path w="1904085" h="1718437">
                <a:moveTo>
                  <a:pt x="0" y="0"/>
                </a:moveTo>
                <a:lnTo>
                  <a:pt x="1904085" y="0"/>
                </a:lnTo>
                <a:lnTo>
                  <a:pt x="1904085" y="1718437"/>
                </a:lnTo>
                <a:lnTo>
                  <a:pt x="0" y="17184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202788" y="6283249"/>
            <a:ext cx="4408399" cy="586363"/>
          </a:xfrm>
          <a:prstGeom prst="rect">
            <a:avLst/>
          </a:prstGeom>
        </p:spPr>
        <p:txBody>
          <a:bodyPr lIns="0" tIns="0" rIns="0" bIns="0" rtlCol="0" anchor="t">
            <a:spAutoFit/>
          </a:bodyPr>
          <a:lstStyle/>
          <a:p>
            <a:pPr algn="ctr">
              <a:lnSpc>
                <a:spcPts val="4888"/>
              </a:lnSpc>
            </a:pPr>
            <a:r>
              <a:rPr lang="en-US" sz="3491">
                <a:solidFill>
                  <a:srgbClr val="000000"/>
                </a:solidFill>
                <a:latin typeface="Prompt Bold"/>
              </a:rPr>
              <a:t>Commission Fees</a:t>
            </a:r>
          </a:p>
        </p:txBody>
      </p:sp>
      <p:sp>
        <p:nvSpPr>
          <p:cNvPr id="19" name="TextBox 19"/>
          <p:cNvSpPr txBox="1"/>
          <p:nvPr/>
        </p:nvSpPr>
        <p:spPr>
          <a:xfrm>
            <a:off x="7271956" y="6282907"/>
            <a:ext cx="4408399" cy="586363"/>
          </a:xfrm>
          <a:prstGeom prst="rect">
            <a:avLst/>
          </a:prstGeom>
        </p:spPr>
        <p:txBody>
          <a:bodyPr lIns="0" tIns="0" rIns="0" bIns="0" rtlCol="0" anchor="t">
            <a:spAutoFit/>
          </a:bodyPr>
          <a:lstStyle/>
          <a:p>
            <a:pPr algn="ctr">
              <a:lnSpc>
                <a:spcPts val="4888"/>
              </a:lnSpc>
            </a:pPr>
            <a:r>
              <a:rPr lang="en-US" sz="3491">
                <a:solidFill>
                  <a:srgbClr val="000000"/>
                </a:solidFill>
                <a:latin typeface="Prompt Bold"/>
              </a:rPr>
              <a:t>Add-on Services</a:t>
            </a:r>
          </a:p>
        </p:txBody>
      </p:sp>
      <p:sp>
        <p:nvSpPr>
          <p:cNvPr id="20" name="TextBox 20"/>
          <p:cNvSpPr txBox="1"/>
          <p:nvPr/>
        </p:nvSpPr>
        <p:spPr>
          <a:xfrm>
            <a:off x="2697883" y="7202891"/>
            <a:ext cx="3418210" cy="1109233"/>
          </a:xfrm>
          <a:prstGeom prst="rect">
            <a:avLst/>
          </a:prstGeom>
        </p:spPr>
        <p:txBody>
          <a:bodyPr lIns="0" tIns="0" rIns="0" bIns="0" rtlCol="0" anchor="t">
            <a:spAutoFit/>
          </a:bodyPr>
          <a:lstStyle/>
          <a:p>
            <a:pPr algn="ctr">
              <a:lnSpc>
                <a:spcPts val="4480"/>
              </a:lnSpc>
            </a:pPr>
            <a:r>
              <a:rPr lang="en-US" sz="3200">
                <a:solidFill>
                  <a:srgbClr val="000000"/>
                </a:solidFill>
                <a:latin typeface="Public Sans"/>
              </a:rPr>
              <a:t>8% of the commission fees</a:t>
            </a:r>
          </a:p>
        </p:txBody>
      </p:sp>
      <p:sp>
        <p:nvSpPr>
          <p:cNvPr id="21" name="TextBox 21"/>
          <p:cNvSpPr txBox="1"/>
          <p:nvPr/>
        </p:nvSpPr>
        <p:spPr>
          <a:xfrm>
            <a:off x="7395441" y="7202891"/>
            <a:ext cx="4161429" cy="547314"/>
          </a:xfrm>
          <a:prstGeom prst="rect">
            <a:avLst/>
          </a:prstGeom>
        </p:spPr>
        <p:txBody>
          <a:bodyPr lIns="0" tIns="0" rIns="0" bIns="0" rtlCol="0" anchor="t">
            <a:spAutoFit/>
          </a:bodyPr>
          <a:lstStyle/>
          <a:p>
            <a:pPr algn="ctr">
              <a:lnSpc>
                <a:spcPts val="4480"/>
              </a:lnSpc>
            </a:pPr>
            <a:r>
              <a:rPr lang="en-US" sz="3200">
                <a:solidFill>
                  <a:srgbClr val="000000"/>
                </a:solidFill>
                <a:latin typeface="Public Sans"/>
              </a:rPr>
              <a:t>Exp: Cleaning Service</a:t>
            </a:r>
          </a:p>
        </p:txBody>
      </p:sp>
      <p:sp>
        <p:nvSpPr>
          <p:cNvPr id="22" name="TextBox 22"/>
          <p:cNvSpPr txBox="1"/>
          <p:nvPr/>
        </p:nvSpPr>
        <p:spPr>
          <a:xfrm>
            <a:off x="12337581" y="6282907"/>
            <a:ext cx="4408399" cy="586363"/>
          </a:xfrm>
          <a:prstGeom prst="rect">
            <a:avLst/>
          </a:prstGeom>
        </p:spPr>
        <p:txBody>
          <a:bodyPr lIns="0" tIns="0" rIns="0" bIns="0" rtlCol="0" anchor="t">
            <a:spAutoFit/>
          </a:bodyPr>
          <a:lstStyle/>
          <a:p>
            <a:pPr algn="ctr">
              <a:lnSpc>
                <a:spcPts val="4888"/>
              </a:lnSpc>
            </a:pPr>
            <a:r>
              <a:rPr lang="en-US" sz="3491">
                <a:solidFill>
                  <a:srgbClr val="000000"/>
                </a:solidFill>
                <a:latin typeface="Prompt Bold"/>
              </a:rPr>
              <a:t>Advertisement</a:t>
            </a:r>
          </a:p>
        </p:txBody>
      </p:sp>
      <p:sp>
        <p:nvSpPr>
          <p:cNvPr id="23" name="TextBox 23"/>
          <p:cNvSpPr txBox="1"/>
          <p:nvPr/>
        </p:nvSpPr>
        <p:spPr>
          <a:xfrm>
            <a:off x="12461066" y="7202891"/>
            <a:ext cx="4161429" cy="547314"/>
          </a:xfrm>
          <a:prstGeom prst="rect">
            <a:avLst/>
          </a:prstGeom>
        </p:spPr>
        <p:txBody>
          <a:bodyPr lIns="0" tIns="0" rIns="0" bIns="0" rtlCol="0" anchor="t">
            <a:spAutoFit/>
          </a:bodyPr>
          <a:lstStyle/>
          <a:p>
            <a:pPr algn="ctr">
              <a:lnSpc>
                <a:spcPts val="4480"/>
              </a:lnSpc>
            </a:pPr>
            <a:r>
              <a:rPr lang="en-US" sz="3200">
                <a:solidFill>
                  <a:srgbClr val="000000"/>
                </a:solidFill>
                <a:latin typeface="Public Sans"/>
              </a:rPr>
              <a:t>Exp: In-app banners</a:t>
            </a:r>
          </a:p>
        </p:txBody>
      </p:sp>
      <p:sp>
        <p:nvSpPr>
          <p:cNvPr id="24" name="Freeform 2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9"/>
            <a:stretch>
              <a:fillRect/>
            </a:stretch>
          </a:blipFill>
        </p:spPr>
      </p:sp>
      <p:sp>
        <p:nvSpPr>
          <p:cNvPr id="25" name="Freeform 2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10"/>
            <a:stretch>
              <a:fillRect/>
            </a:stretch>
          </a:blipFill>
        </p:spPr>
      </p:sp>
      <p:sp>
        <p:nvSpPr>
          <p:cNvPr id="26" name="Freeform 2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11"/>
            <a:stretch>
              <a:fillRect/>
            </a:stretch>
          </a:blipFill>
        </p:spPr>
      </p:sp>
      <p:sp>
        <p:nvSpPr>
          <p:cNvPr id="27" name="AutoShape 2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28" name="TextBox 28"/>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Revenue Stream</a:t>
            </a:r>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34517" y="7407577"/>
            <a:ext cx="2602943" cy="2602943"/>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4CBC6"/>
            </a:solidFill>
          </p:spPr>
        </p:sp>
      </p:grpSp>
      <p:grpSp>
        <p:nvGrpSpPr>
          <p:cNvPr id="4" name="Group 4"/>
          <p:cNvGrpSpPr>
            <a:grpSpLocks noChangeAspect="1"/>
          </p:cNvGrpSpPr>
          <p:nvPr/>
        </p:nvGrpSpPr>
        <p:grpSpPr>
          <a:xfrm>
            <a:off x="16369600" y="8446683"/>
            <a:ext cx="2967861" cy="2967861"/>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6" name="Freeform 6"/>
          <p:cNvSpPr/>
          <p:nvPr/>
        </p:nvSpPr>
        <p:spPr>
          <a:xfrm rot="3486279">
            <a:off x="-5662551" y="-2362529"/>
            <a:ext cx="19599638" cy="14250034"/>
          </a:xfrm>
          <a:custGeom>
            <a:avLst/>
            <a:gdLst/>
            <a:ahLst/>
            <a:cxnLst/>
            <a:rect l="l" t="t" r="r" b="b"/>
            <a:pathLst>
              <a:path w="19599638" h="14250034">
                <a:moveTo>
                  <a:pt x="0" y="0"/>
                </a:moveTo>
                <a:lnTo>
                  <a:pt x="19599638" y="0"/>
                </a:lnTo>
                <a:lnTo>
                  <a:pt x="19599638" y="14250034"/>
                </a:lnTo>
                <a:lnTo>
                  <a:pt x="0" y="14250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183617" y="3289996"/>
            <a:ext cx="4669913" cy="4477279"/>
          </a:xfrm>
          <a:custGeom>
            <a:avLst/>
            <a:gdLst/>
            <a:ahLst/>
            <a:cxnLst/>
            <a:rect l="l" t="t" r="r" b="b"/>
            <a:pathLst>
              <a:path w="4669913" h="4477279">
                <a:moveTo>
                  <a:pt x="0" y="0"/>
                </a:moveTo>
                <a:lnTo>
                  <a:pt x="4669913" y="0"/>
                </a:lnTo>
                <a:lnTo>
                  <a:pt x="4669913" y="4477279"/>
                </a:lnTo>
                <a:lnTo>
                  <a:pt x="0" y="4477279"/>
                </a:lnTo>
                <a:lnTo>
                  <a:pt x="0" y="0"/>
                </a:lnTo>
                <a:close/>
              </a:path>
            </a:pathLst>
          </a:custGeom>
          <a:blipFill>
            <a:blip r:embed="rId5"/>
            <a:stretch>
              <a:fillRect/>
            </a:stretch>
          </a:blipFill>
        </p:spPr>
      </p:sp>
      <p:sp>
        <p:nvSpPr>
          <p:cNvPr id="8" name="Freeform 8"/>
          <p:cNvSpPr/>
          <p:nvPr/>
        </p:nvSpPr>
        <p:spPr>
          <a:xfrm>
            <a:off x="1743351" y="7879402"/>
            <a:ext cx="3146933" cy="829646"/>
          </a:xfrm>
          <a:custGeom>
            <a:avLst/>
            <a:gdLst/>
            <a:ahLst/>
            <a:cxnLst/>
            <a:rect l="l" t="t" r="r" b="b"/>
            <a:pathLst>
              <a:path w="3146933" h="829646">
                <a:moveTo>
                  <a:pt x="0" y="0"/>
                </a:moveTo>
                <a:lnTo>
                  <a:pt x="3146933" y="0"/>
                </a:lnTo>
                <a:lnTo>
                  <a:pt x="3146933" y="829646"/>
                </a:lnTo>
                <a:lnTo>
                  <a:pt x="0" y="829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945107" y="8095862"/>
            <a:ext cx="3146933" cy="829646"/>
          </a:xfrm>
          <a:custGeom>
            <a:avLst/>
            <a:gdLst/>
            <a:ahLst/>
            <a:cxnLst/>
            <a:rect l="l" t="t" r="r" b="b"/>
            <a:pathLst>
              <a:path w="3146933" h="829646">
                <a:moveTo>
                  <a:pt x="0" y="0"/>
                </a:moveTo>
                <a:lnTo>
                  <a:pt x="3146933" y="0"/>
                </a:lnTo>
                <a:lnTo>
                  <a:pt x="3146933" y="829646"/>
                </a:lnTo>
                <a:lnTo>
                  <a:pt x="0" y="829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82861" y="3436016"/>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3945107" y="8198265"/>
            <a:ext cx="3146933" cy="548640"/>
          </a:xfrm>
          <a:prstGeom prst="rect">
            <a:avLst/>
          </a:prstGeom>
        </p:spPr>
        <p:txBody>
          <a:bodyPr lIns="0" tIns="0" rIns="0" bIns="0" rtlCol="0" anchor="t">
            <a:spAutoFit/>
          </a:bodyPr>
          <a:lstStyle/>
          <a:p>
            <a:pPr algn="ctr">
              <a:lnSpc>
                <a:spcPts val="4409"/>
              </a:lnSpc>
            </a:pPr>
            <a:r>
              <a:rPr lang="en-US" sz="3150">
                <a:solidFill>
                  <a:srgbClr val="000000"/>
                </a:solidFill>
                <a:latin typeface="Almarai Ultra-Bold"/>
              </a:rPr>
              <a:t>PARENTS</a:t>
            </a:r>
          </a:p>
        </p:txBody>
      </p:sp>
      <p:sp>
        <p:nvSpPr>
          <p:cNvPr id="12" name="TextBox 12"/>
          <p:cNvSpPr txBox="1"/>
          <p:nvPr/>
        </p:nvSpPr>
        <p:spPr>
          <a:xfrm>
            <a:off x="1743351" y="7981805"/>
            <a:ext cx="3146933" cy="548640"/>
          </a:xfrm>
          <a:prstGeom prst="rect">
            <a:avLst/>
          </a:prstGeom>
        </p:spPr>
        <p:txBody>
          <a:bodyPr lIns="0" tIns="0" rIns="0" bIns="0" rtlCol="0" anchor="t">
            <a:spAutoFit/>
          </a:bodyPr>
          <a:lstStyle/>
          <a:p>
            <a:pPr algn="ctr">
              <a:lnSpc>
                <a:spcPts val="4409"/>
              </a:lnSpc>
            </a:pPr>
            <a:r>
              <a:rPr lang="en-US" sz="3150">
                <a:solidFill>
                  <a:srgbClr val="000000"/>
                </a:solidFill>
                <a:latin typeface="Almarai Ultra-Bold"/>
              </a:rPr>
              <a:t>MOTHERS</a:t>
            </a:r>
          </a:p>
        </p:txBody>
      </p:sp>
      <p:sp>
        <p:nvSpPr>
          <p:cNvPr id="13" name="Freeform 13"/>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12"/>
            <a:stretch>
              <a:fillRect/>
            </a:stretch>
          </a:blipFill>
        </p:spPr>
      </p:sp>
      <p:sp>
        <p:nvSpPr>
          <p:cNvPr id="14" name="Freeform 14"/>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13"/>
            <a:stretch>
              <a:fillRect/>
            </a:stretch>
          </a:blipFill>
        </p:spPr>
      </p:sp>
      <p:sp>
        <p:nvSpPr>
          <p:cNvPr id="15" name="Freeform 15"/>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14"/>
            <a:stretch>
              <a:fillRect/>
            </a:stretch>
          </a:blipFill>
        </p:spPr>
      </p:sp>
      <p:sp>
        <p:nvSpPr>
          <p:cNvPr id="16" name="AutoShape 16"/>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17" name="TextBox 17"/>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Target group</a:t>
            </a:r>
          </a:p>
        </p:txBody>
      </p:sp>
      <p:sp>
        <p:nvSpPr>
          <p:cNvPr id="18" name="TextBox 18"/>
          <p:cNvSpPr txBox="1"/>
          <p:nvPr/>
        </p:nvSpPr>
        <p:spPr>
          <a:xfrm>
            <a:off x="13945107" y="2417506"/>
            <a:ext cx="3146933" cy="548640"/>
          </a:xfrm>
          <a:prstGeom prst="rect">
            <a:avLst/>
          </a:prstGeom>
        </p:spPr>
        <p:txBody>
          <a:bodyPr lIns="0" tIns="0" rIns="0" bIns="0" rtlCol="0" anchor="t">
            <a:spAutoFit/>
          </a:bodyPr>
          <a:lstStyle/>
          <a:p>
            <a:pPr algn="ctr">
              <a:lnSpc>
                <a:spcPts val="4409"/>
              </a:lnSpc>
            </a:pPr>
            <a:r>
              <a:rPr lang="en-US" sz="3150">
                <a:solidFill>
                  <a:srgbClr val="000000"/>
                </a:solidFill>
                <a:latin typeface="Almarai Ultra-Bold"/>
              </a:rPr>
              <a:t>SELLERS</a:t>
            </a:r>
          </a:p>
        </p:txBody>
      </p:sp>
      <p:sp>
        <p:nvSpPr>
          <p:cNvPr id="19" name="TextBox 19"/>
          <p:cNvSpPr txBox="1"/>
          <p:nvPr/>
        </p:nvSpPr>
        <p:spPr>
          <a:xfrm>
            <a:off x="1743351" y="2365128"/>
            <a:ext cx="3146933" cy="548640"/>
          </a:xfrm>
          <a:prstGeom prst="rect">
            <a:avLst/>
          </a:prstGeom>
        </p:spPr>
        <p:txBody>
          <a:bodyPr lIns="0" tIns="0" rIns="0" bIns="0" rtlCol="0" anchor="t">
            <a:spAutoFit/>
          </a:bodyPr>
          <a:lstStyle/>
          <a:p>
            <a:pPr algn="ctr">
              <a:lnSpc>
                <a:spcPts val="4409"/>
              </a:lnSpc>
            </a:pPr>
            <a:r>
              <a:rPr lang="en-US" sz="3150">
                <a:solidFill>
                  <a:srgbClr val="000000"/>
                </a:solidFill>
                <a:latin typeface="Almarai Ultra-Bold"/>
              </a:rPr>
              <a:t>BUYERS</a:t>
            </a:r>
          </a:p>
        </p:txBody>
      </p:sp>
      <p:sp>
        <p:nvSpPr>
          <p:cNvPr id="20" name="TextBox 20"/>
          <p:cNvSpPr txBox="1"/>
          <p:nvPr/>
        </p:nvSpPr>
        <p:spPr>
          <a:xfrm>
            <a:off x="5641298" y="3687476"/>
            <a:ext cx="3502702" cy="4415790"/>
          </a:xfrm>
          <a:prstGeom prst="rect">
            <a:avLst/>
          </a:prstGeom>
        </p:spPr>
        <p:txBody>
          <a:bodyPr lIns="0" tIns="0" rIns="0" bIns="0" rtlCol="0" anchor="t">
            <a:spAutoFit/>
          </a:bodyPr>
          <a:lstStyle/>
          <a:p>
            <a:pPr marL="680085" lvl="1" indent="-340042">
              <a:lnSpc>
                <a:spcPts val="4409"/>
              </a:lnSpc>
              <a:buFont typeface="Arial"/>
              <a:buChar char="•"/>
            </a:pPr>
            <a:r>
              <a:rPr lang="en-US" sz="3150">
                <a:solidFill>
                  <a:srgbClr val="000000"/>
                </a:solidFill>
                <a:latin typeface="Almarai"/>
              </a:rPr>
              <a:t>Middle-class Income Level</a:t>
            </a:r>
          </a:p>
          <a:p>
            <a:pPr marL="680085" lvl="1" indent="-340042">
              <a:lnSpc>
                <a:spcPts val="4409"/>
              </a:lnSpc>
              <a:buFont typeface="Arial"/>
              <a:buChar char="•"/>
            </a:pPr>
            <a:r>
              <a:rPr lang="en-US" sz="3150">
                <a:solidFill>
                  <a:srgbClr val="000000"/>
                </a:solidFill>
                <a:latin typeface="Almarai"/>
              </a:rPr>
              <a:t>Don’t know what to buy</a:t>
            </a:r>
          </a:p>
          <a:p>
            <a:pPr marL="680085" lvl="1" indent="-340042">
              <a:lnSpc>
                <a:spcPts val="4409"/>
              </a:lnSpc>
              <a:buFont typeface="Arial"/>
              <a:buChar char="•"/>
            </a:pPr>
            <a:r>
              <a:rPr lang="en-US" sz="3150">
                <a:solidFill>
                  <a:srgbClr val="000000"/>
                </a:solidFill>
                <a:latin typeface="Almarai"/>
              </a:rPr>
              <a:t>Don’t have access to nearby shops for baby items</a:t>
            </a:r>
          </a:p>
        </p:txBody>
      </p:sp>
      <p:sp>
        <p:nvSpPr>
          <p:cNvPr id="21" name="TextBox 21"/>
          <p:cNvSpPr txBox="1"/>
          <p:nvPr/>
        </p:nvSpPr>
        <p:spPr>
          <a:xfrm>
            <a:off x="9288632" y="3687476"/>
            <a:ext cx="3502702" cy="3863340"/>
          </a:xfrm>
          <a:prstGeom prst="rect">
            <a:avLst/>
          </a:prstGeom>
        </p:spPr>
        <p:txBody>
          <a:bodyPr lIns="0" tIns="0" rIns="0" bIns="0" rtlCol="0" anchor="t">
            <a:spAutoFit/>
          </a:bodyPr>
          <a:lstStyle/>
          <a:p>
            <a:pPr marL="680085" lvl="1" indent="-340042">
              <a:lnSpc>
                <a:spcPts val="4409"/>
              </a:lnSpc>
              <a:buFont typeface="Arial"/>
              <a:buChar char="•"/>
            </a:pPr>
            <a:r>
              <a:rPr lang="en-US" sz="3150">
                <a:solidFill>
                  <a:srgbClr val="000000"/>
                </a:solidFill>
                <a:latin typeface="Almarai"/>
              </a:rPr>
              <a:t>Don’t use the item anymore</a:t>
            </a:r>
          </a:p>
          <a:p>
            <a:pPr marL="680085" lvl="1" indent="-340042">
              <a:lnSpc>
                <a:spcPts val="4409"/>
              </a:lnSpc>
              <a:buFont typeface="Arial"/>
              <a:buChar char="•"/>
            </a:pPr>
            <a:r>
              <a:rPr lang="en-US" sz="3150">
                <a:solidFill>
                  <a:srgbClr val="000000"/>
                </a:solidFill>
                <a:latin typeface="Almarai"/>
              </a:rPr>
              <a:t>Parents with multiple children</a:t>
            </a:r>
          </a:p>
          <a:p>
            <a:pPr marL="680085" lvl="1" indent="-340042">
              <a:lnSpc>
                <a:spcPts val="4409"/>
              </a:lnSpc>
              <a:buFont typeface="Arial"/>
              <a:buChar char="•"/>
            </a:pPr>
            <a:r>
              <a:rPr lang="en-US" sz="3150">
                <a:solidFill>
                  <a:srgbClr val="000000"/>
                </a:solidFill>
                <a:latin typeface="Almarai"/>
              </a:rPr>
              <a:t>Parents who are active on social media</a:t>
            </a:r>
          </a:p>
        </p:txBody>
      </p:sp>
    </p:spTree>
  </p:cSld>
  <p:clrMapOvr>
    <a:masterClrMapping/>
  </p:clrMapOvr>
  <p:transition>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AutoShape 4"/>
          <p:cNvSpPr/>
          <p:nvPr/>
        </p:nvSpPr>
        <p:spPr>
          <a:xfrm flipV="1">
            <a:off x="8992277" y="1532987"/>
            <a:ext cx="0" cy="8093882"/>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9744752" y="3010103"/>
            <a:ext cx="1543050" cy="1004468"/>
            <a:chOff x="0" y="0"/>
            <a:chExt cx="406400" cy="264551"/>
          </a:xfrm>
        </p:grpSpPr>
        <p:sp>
          <p:nvSpPr>
            <p:cNvPr id="6" name="Freeform 6"/>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7" name="TextBox 7"/>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11255762" y="3010103"/>
            <a:ext cx="1543050" cy="1004468"/>
            <a:chOff x="0" y="0"/>
            <a:chExt cx="406400" cy="264551"/>
          </a:xfrm>
        </p:grpSpPr>
        <p:sp>
          <p:nvSpPr>
            <p:cNvPr id="9" name="Freeform 9"/>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10" name="TextBox 10"/>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12747681" y="3010103"/>
            <a:ext cx="1543050" cy="1004468"/>
            <a:chOff x="0" y="0"/>
            <a:chExt cx="406400" cy="264551"/>
          </a:xfrm>
        </p:grpSpPr>
        <p:sp>
          <p:nvSpPr>
            <p:cNvPr id="12" name="Freeform 12"/>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13" name="TextBox 13"/>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14207559" y="3010103"/>
            <a:ext cx="1543050" cy="1004468"/>
            <a:chOff x="0" y="0"/>
            <a:chExt cx="406400" cy="264551"/>
          </a:xfrm>
        </p:grpSpPr>
        <p:sp>
          <p:nvSpPr>
            <p:cNvPr id="15" name="Freeform 15"/>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16" name="TextBox 16"/>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a:off x="15716250" y="3010103"/>
            <a:ext cx="1543050" cy="1004468"/>
            <a:chOff x="0" y="0"/>
            <a:chExt cx="406400" cy="264551"/>
          </a:xfrm>
        </p:grpSpPr>
        <p:sp>
          <p:nvSpPr>
            <p:cNvPr id="18" name="Freeform 18"/>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19" name="TextBox 19"/>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sp>
        <p:nvSpPr>
          <p:cNvPr id="20" name="Freeform 20"/>
          <p:cNvSpPr/>
          <p:nvPr/>
        </p:nvSpPr>
        <p:spPr>
          <a:xfrm>
            <a:off x="1299370" y="1926394"/>
            <a:ext cx="6657807" cy="8194223"/>
          </a:xfrm>
          <a:custGeom>
            <a:avLst/>
            <a:gdLst/>
            <a:ahLst/>
            <a:cxnLst/>
            <a:rect l="l" t="t" r="r" b="b"/>
            <a:pathLst>
              <a:path w="6657807" h="8194223">
                <a:moveTo>
                  <a:pt x="0" y="0"/>
                </a:moveTo>
                <a:lnTo>
                  <a:pt x="6657806" y="0"/>
                </a:lnTo>
                <a:lnTo>
                  <a:pt x="6657806" y="8194224"/>
                </a:lnTo>
                <a:lnTo>
                  <a:pt x="0" y="8194224"/>
                </a:lnTo>
                <a:lnTo>
                  <a:pt x="0" y="0"/>
                </a:lnTo>
                <a:close/>
              </a:path>
            </a:pathLst>
          </a:custGeom>
          <a:blipFill>
            <a:blip r:embed="rId2"/>
            <a:stretch>
              <a:fillRect/>
            </a:stretch>
          </a:blipFill>
        </p:spPr>
      </p:sp>
      <p:sp>
        <p:nvSpPr>
          <p:cNvPr id="21" name="TextBox 21"/>
          <p:cNvSpPr txBox="1"/>
          <p:nvPr/>
        </p:nvSpPr>
        <p:spPr>
          <a:xfrm>
            <a:off x="3316931" y="1235497"/>
            <a:ext cx="4468245" cy="537830"/>
          </a:xfrm>
          <a:prstGeom prst="rect">
            <a:avLst/>
          </a:prstGeom>
        </p:spPr>
        <p:txBody>
          <a:bodyPr lIns="0" tIns="0" rIns="0" bIns="0" rtlCol="0" anchor="t">
            <a:spAutoFit/>
          </a:bodyPr>
          <a:lstStyle/>
          <a:p>
            <a:pPr>
              <a:lnSpc>
                <a:spcPts val="4479"/>
              </a:lnSpc>
              <a:spcBef>
                <a:spcPct val="0"/>
              </a:spcBef>
            </a:pPr>
            <a:r>
              <a:rPr lang="en-US" sz="3199">
                <a:solidFill>
                  <a:srgbClr val="000000"/>
                </a:solidFill>
                <a:latin typeface="Prompt Bold"/>
              </a:rPr>
              <a:t>Strategic Goals</a:t>
            </a:r>
          </a:p>
        </p:txBody>
      </p:sp>
      <p:sp>
        <p:nvSpPr>
          <p:cNvPr id="22" name="TextBox 22"/>
          <p:cNvSpPr txBox="1"/>
          <p:nvPr/>
        </p:nvSpPr>
        <p:spPr>
          <a:xfrm>
            <a:off x="11697350" y="2062698"/>
            <a:ext cx="3942740" cy="537830"/>
          </a:xfrm>
          <a:prstGeom prst="rect">
            <a:avLst/>
          </a:prstGeom>
        </p:spPr>
        <p:txBody>
          <a:bodyPr lIns="0" tIns="0" rIns="0" bIns="0" rtlCol="0" anchor="t">
            <a:spAutoFit/>
          </a:bodyPr>
          <a:lstStyle/>
          <a:p>
            <a:pPr>
              <a:lnSpc>
                <a:spcPts val="4479"/>
              </a:lnSpc>
              <a:spcBef>
                <a:spcPct val="0"/>
              </a:spcBef>
            </a:pPr>
            <a:r>
              <a:rPr lang="en-US" sz="3199">
                <a:solidFill>
                  <a:srgbClr val="000000"/>
                </a:solidFill>
                <a:latin typeface="Prompt Bold"/>
              </a:rPr>
              <a:t>Marketing Budget</a:t>
            </a:r>
          </a:p>
        </p:txBody>
      </p:sp>
      <p:grpSp>
        <p:nvGrpSpPr>
          <p:cNvPr id="23" name="Group 23"/>
          <p:cNvGrpSpPr/>
          <p:nvPr/>
        </p:nvGrpSpPr>
        <p:grpSpPr>
          <a:xfrm>
            <a:off x="9744752" y="4014571"/>
            <a:ext cx="1543050" cy="1004468"/>
            <a:chOff x="0" y="0"/>
            <a:chExt cx="406400" cy="264551"/>
          </a:xfrm>
        </p:grpSpPr>
        <p:sp>
          <p:nvSpPr>
            <p:cNvPr id="24" name="Freeform 24"/>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25" name="TextBox 25"/>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26" name="Group 26"/>
          <p:cNvGrpSpPr/>
          <p:nvPr/>
        </p:nvGrpSpPr>
        <p:grpSpPr>
          <a:xfrm>
            <a:off x="11255762" y="4014571"/>
            <a:ext cx="1543050" cy="1004468"/>
            <a:chOff x="0" y="0"/>
            <a:chExt cx="406400" cy="264551"/>
          </a:xfrm>
        </p:grpSpPr>
        <p:sp>
          <p:nvSpPr>
            <p:cNvPr id="27" name="Freeform 27"/>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28" name="TextBox 28"/>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29" name="Group 29"/>
          <p:cNvGrpSpPr/>
          <p:nvPr/>
        </p:nvGrpSpPr>
        <p:grpSpPr>
          <a:xfrm>
            <a:off x="12747681" y="4014571"/>
            <a:ext cx="1543050" cy="1004468"/>
            <a:chOff x="0" y="0"/>
            <a:chExt cx="406400" cy="264551"/>
          </a:xfrm>
        </p:grpSpPr>
        <p:sp>
          <p:nvSpPr>
            <p:cNvPr id="30" name="Freeform 30"/>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31" name="TextBox 31"/>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32" name="Group 32"/>
          <p:cNvGrpSpPr/>
          <p:nvPr/>
        </p:nvGrpSpPr>
        <p:grpSpPr>
          <a:xfrm>
            <a:off x="14207559" y="4014571"/>
            <a:ext cx="1543050" cy="1004468"/>
            <a:chOff x="0" y="0"/>
            <a:chExt cx="406400" cy="264551"/>
          </a:xfrm>
        </p:grpSpPr>
        <p:sp>
          <p:nvSpPr>
            <p:cNvPr id="33" name="Freeform 33"/>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34" name="TextBox 34"/>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35" name="Group 35"/>
          <p:cNvGrpSpPr/>
          <p:nvPr/>
        </p:nvGrpSpPr>
        <p:grpSpPr>
          <a:xfrm>
            <a:off x="15716250" y="4014571"/>
            <a:ext cx="1543050" cy="1004468"/>
            <a:chOff x="0" y="0"/>
            <a:chExt cx="406400" cy="264551"/>
          </a:xfrm>
        </p:grpSpPr>
        <p:sp>
          <p:nvSpPr>
            <p:cNvPr id="36" name="Freeform 36"/>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37" name="TextBox 37"/>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sp>
        <p:nvSpPr>
          <p:cNvPr id="38" name="TextBox 38"/>
          <p:cNvSpPr txBox="1"/>
          <p:nvPr/>
        </p:nvSpPr>
        <p:spPr>
          <a:xfrm>
            <a:off x="11355656" y="3367718"/>
            <a:ext cx="1324172" cy="646852"/>
          </a:xfrm>
          <a:prstGeom prst="rect">
            <a:avLst/>
          </a:prstGeom>
        </p:spPr>
        <p:txBody>
          <a:bodyPr lIns="0" tIns="0" rIns="0" bIns="0" rtlCol="0" anchor="t">
            <a:spAutoFit/>
          </a:bodyPr>
          <a:lstStyle/>
          <a:p>
            <a:pPr algn="ctr">
              <a:lnSpc>
                <a:spcPts val="2660"/>
              </a:lnSpc>
            </a:pPr>
            <a:r>
              <a:rPr lang="en-US" sz="1900">
                <a:solidFill>
                  <a:srgbClr val="000000"/>
                </a:solidFill>
                <a:latin typeface="Prompt"/>
              </a:rPr>
              <a:t>% Revenue</a:t>
            </a:r>
          </a:p>
          <a:p>
            <a:pPr algn="ctr">
              <a:lnSpc>
                <a:spcPts val="2660"/>
              </a:lnSpc>
              <a:spcBef>
                <a:spcPct val="0"/>
              </a:spcBef>
            </a:pPr>
            <a:endParaRPr lang="en-US" sz="1900">
              <a:solidFill>
                <a:srgbClr val="000000"/>
              </a:solidFill>
              <a:latin typeface="Prompt"/>
            </a:endParaRPr>
          </a:p>
        </p:txBody>
      </p:sp>
      <p:sp>
        <p:nvSpPr>
          <p:cNvPr id="39" name="TextBox 39"/>
          <p:cNvSpPr txBox="1"/>
          <p:nvPr/>
        </p:nvSpPr>
        <p:spPr>
          <a:xfrm>
            <a:off x="13074773" y="3367718"/>
            <a:ext cx="856825" cy="646852"/>
          </a:xfrm>
          <a:prstGeom prst="rect">
            <a:avLst/>
          </a:prstGeom>
        </p:spPr>
        <p:txBody>
          <a:bodyPr lIns="0" tIns="0" rIns="0" bIns="0" rtlCol="0" anchor="t">
            <a:spAutoFit/>
          </a:bodyPr>
          <a:lstStyle/>
          <a:p>
            <a:pPr algn="ctr">
              <a:lnSpc>
                <a:spcPts val="2660"/>
              </a:lnSpc>
            </a:pPr>
            <a:r>
              <a:rPr lang="en-US" sz="1900">
                <a:solidFill>
                  <a:srgbClr val="000000"/>
                </a:solidFill>
                <a:latin typeface="Prompt"/>
              </a:rPr>
              <a:t>Budget</a:t>
            </a:r>
          </a:p>
          <a:p>
            <a:pPr algn="ctr">
              <a:lnSpc>
                <a:spcPts val="2660"/>
              </a:lnSpc>
              <a:spcBef>
                <a:spcPct val="0"/>
              </a:spcBef>
            </a:pPr>
            <a:endParaRPr lang="en-US" sz="1900">
              <a:solidFill>
                <a:srgbClr val="000000"/>
              </a:solidFill>
              <a:latin typeface="Prompt"/>
            </a:endParaRPr>
          </a:p>
        </p:txBody>
      </p:sp>
      <p:sp>
        <p:nvSpPr>
          <p:cNvPr id="40" name="TextBox 40"/>
          <p:cNvSpPr txBox="1"/>
          <p:nvPr/>
        </p:nvSpPr>
        <p:spPr>
          <a:xfrm>
            <a:off x="14038572" y="3201084"/>
            <a:ext cx="1929601" cy="980121"/>
          </a:xfrm>
          <a:prstGeom prst="rect">
            <a:avLst/>
          </a:prstGeom>
        </p:spPr>
        <p:txBody>
          <a:bodyPr lIns="0" tIns="0" rIns="0" bIns="0" rtlCol="0" anchor="t">
            <a:spAutoFit/>
          </a:bodyPr>
          <a:lstStyle/>
          <a:p>
            <a:pPr algn="ctr">
              <a:lnSpc>
                <a:spcPts val="2660"/>
              </a:lnSpc>
            </a:pPr>
            <a:r>
              <a:rPr lang="en-US" sz="1900">
                <a:solidFill>
                  <a:srgbClr val="000000"/>
                </a:solidFill>
                <a:latin typeface="Prompt"/>
              </a:rPr>
              <a:t>Facebook Fanpage</a:t>
            </a:r>
          </a:p>
          <a:p>
            <a:pPr algn="ctr">
              <a:lnSpc>
                <a:spcPts val="2660"/>
              </a:lnSpc>
              <a:spcBef>
                <a:spcPct val="0"/>
              </a:spcBef>
            </a:pPr>
            <a:endParaRPr lang="en-US" sz="1900">
              <a:solidFill>
                <a:srgbClr val="000000"/>
              </a:solidFill>
              <a:latin typeface="Prompt"/>
            </a:endParaRPr>
          </a:p>
        </p:txBody>
      </p:sp>
      <p:sp>
        <p:nvSpPr>
          <p:cNvPr id="41" name="TextBox 41"/>
          <p:cNvSpPr txBox="1"/>
          <p:nvPr/>
        </p:nvSpPr>
        <p:spPr>
          <a:xfrm>
            <a:off x="15716250" y="3201084"/>
            <a:ext cx="1405032" cy="980121"/>
          </a:xfrm>
          <a:prstGeom prst="rect">
            <a:avLst/>
          </a:prstGeom>
        </p:spPr>
        <p:txBody>
          <a:bodyPr lIns="0" tIns="0" rIns="0" bIns="0" rtlCol="0" anchor="t">
            <a:spAutoFit/>
          </a:bodyPr>
          <a:lstStyle/>
          <a:p>
            <a:pPr algn="ctr">
              <a:lnSpc>
                <a:spcPts val="2660"/>
              </a:lnSpc>
            </a:pPr>
            <a:r>
              <a:rPr lang="en-US" sz="1900">
                <a:solidFill>
                  <a:srgbClr val="000000"/>
                </a:solidFill>
                <a:latin typeface="Prompt"/>
              </a:rPr>
              <a:t>TikTok Chanel</a:t>
            </a:r>
          </a:p>
          <a:p>
            <a:pPr algn="ctr">
              <a:lnSpc>
                <a:spcPts val="2660"/>
              </a:lnSpc>
              <a:spcBef>
                <a:spcPct val="0"/>
              </a:spcBef>
            </a:pPr>
            <a:endParaRPr lang="en-US" sz="1900">
              <a:solidFill>
                <a:srgbClr val="000000"/>
              </a:solidFill>
              <a:latin typeface="Prompt"/>
            </a:endParaRPr>
          </a:p>
        </p:txBody>
      </p:sp>
      <p:sp>
        <p:nvSpPr>
          <p:cNvPr id="42" name="TextBox 42"/>
          <p:cNvSpPr txBox="1"/>
          <p:nvPr/>
        </p:nvSpPr>
        <p:spPr>
          <a:xfrm>
            <a:off x="10153243" y="4299204"/>
            <a:ext cx="726069"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Year 1</a:t>
            </a:r>
          </a:p>
        </p:txBody>
      </p:sp>
      <p:grpSp>
        <p:nvGrpSpPr>
          <p:cNvPr id="43" name="Group 43"/>
          <p:cNvGrpSpPr/>
          <p:nvPr/>
        </p:nvGrpSpPr>
        <p:grpSpPr>
          <a:xfrm>
            <a:off x="9744752" y="5019038"/>
            <a:ext cx="1543050" cy="1004468"/>
            <a:chOff x="0" y="0"/>
            <a:chExt cx="406400" cy="264551"/>
          </a:xfrm>
        </p:grpSpPr>
        <p:sp>
          <p:nvSpPr>
            <p:cNvPr id="44" name="Freeform 44"/>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45" name="TextBox 45"/>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46" name="Group 46"/>
          <p:cNvGrpSpPr/>
          <p:nvPr/>
        </p:nvGrpSpPr>
        <p:grpSpPr>
          <a:xfrm>
            <a:off x="11255762" y="5019038"/>
            <a:ext cx="1543050" cy="1004468"/>
            <a:chOff x="0" y="0"/>
            <a:chExt cx="406400" cy="264551"/>
          </a:xfrm>
        </p:grpSpPr>
        <p:sp>
          <p:nvSpPr>
            <p:cNvPr id="47" name="Freeform 47"/>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48" name="TextBox 48"/>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49" name="Group 49"/>
          <p:cNvGrpSpPr/>
          <p:nvPr/>
        </p:nvGrpSpPr>
        <p:grpSpPr>
          <a:xfrm>
            <a:off x="12747681" y="5019038"/>
            <a:ext cx="1543050" cy="1004468"/>
            <a:chOff x="0" y="0"/>
            <a:chExt cx="406400" cy="264551"/>
          </a:xfrm>
        </p:grpSpPr>
        <p:sp>
          <p:nvSpPr>
            <p:cNvPr id="50" name="Freeform 50"/>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51" name="TextBox 51"/>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52" name="Group 52"/>
          <p:cNvGrpSpPr/>
          <p:nvPr/>
        </p:nvGrpSpPr>
        <p:grpSpPr>
          <a:xfrm>
            <a:off x="14207559" y="5019038"/>
            <a:ext cx="1543050" cy="1004468"/>
            <a:chOff x="0" y="0"/>
            <a:chExt cx="406400" cy="264551"/>
          </a:xfrm>
        </p:grpSpPr>
        <p:sp>
          <p:nvSpPr>
            <p:cNvPr id="53" name="Freeform 53"/>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54" name="TextBox 54"/>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grpSp>
        <p:nvGrpSpPr>
          <p:cNvPr id="55" name="Group 55"/>
          <p:cNvGrpSpPr/>
          <p:nvPr/>
        </p:nvGrpSpPr>
        <p:grpSpPr>
          <a:xfrm>
            <a:off x="15716250" y="5019038"/>
            <a:ext cx="1543050" cy="1004468"/>
            <a:chOff x="0" y="0"/>
            <a:chExt cx="406400" cy="264551"/>
          </a:xfrm>
        </p:grpSpPr>
        <p:sp>
          <p:nvSpPr>
            <p:cNvPr id="56" name="Freeform 56"/>
            <p:cNvSpPr/>
            <p:nvPr/>
          </p:nvSpPr>
          <p:spPr>
            <a:xfrm>
              <a:off x="0" y="0"/>
              <a:ext cx="406400" cy="264551"/>
            </a:xfrm>
            <a:custGeom>
              <a:avLst/>
              <a:gdLst/>
              <a:ahLst/>
              <a:cxnLst/>
              <a:rect l="l" t="t" r="r" b="b"/>
              <a:pathLst>
                <a:path w="406400" h="264551">
                  <a:moveTo>
                    <a:pt x="0" y="0"/>
                  </a:moveTo>
                  <a:lnTo>
                    <a:pt x="406400" y="0"/>
                  </a:lnTo>
                  <a:lnTo>
                    <a:pt x="406400" y="264551"/>
                  </a:lnTo>
                  <a:lnTo>
                    <a:pt x="0" y="264551"/>
                  </a:lnTo>
                  <a:close/>
                </a:path>
              </a:pathLst>
            </a:custGeom>
            <a:solidFill>
              <a:srgbClr val="FFFFFF"/>
            </a:solidFill>
            <a:ln w="38100" cap="sq">
              <a:solidFill>
                <a:srgbClr val="000000"/>
              </a:solidFill>
              <a:prstDash val="solid"/>
              <a:miter/>
            </a:ln>
          </p:spPr>
        </p:sp>
        <p:sp>
          <p:nvSpPr>
            <p:cNvPr id="57" name="TextBox 57"/>
            <p:cNvSpPr txBox="1"/>
            <p:nvPr/>
          </p:nvSpPr>
          <p:spPr>
            <a:xfrm>
              <a:off x="0" y="-57150"/>
              <a:ext cx="406400" cy="321701"/>
            </a:xfrm>
            <a:prstGeom prst="rect">
              <a:avLst/>
            </a:prstGeom>
          </p:spPr>
          <p:txBody>
            <a:bodyPr lIns="50800" tIns="50800" rIns="50800" bIns="50800" rtlCol="0" anchor="ctr"/>
            <a:lstStyle/>
            <a:p>
              <a:pPr algn="ctr">
                <a:lnSpc>
                  <a:spcPts val="3360"/>
                </a:lnSpc>
              </a:pPr>
              <a:endParaRPr/>
            </a:p>
          </p:txBody>
        </p:sp>
      </p:grpSp>
      <p:sp>
        <p:nvSpPr>
          <p:cNvPr id="58" name="TextBox 58"/>
          <p:cNvSpPr txBox="1"/>
          <p:nvPr/>
        </p:nvSpPr>
        <p:spPr>
          <a:xfrm>
            <a:off x="10126932" y="5303671"/>
            <a:ext cx="778690"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Year 2</a:t>
            </a:r>
          </a:p>
        </p:txBody>
      </p:sp>
      <p:sp>
        <p:nvSpPr>
          <p:cNvPr id="59" name="TextBox 59"/>
          <p:cNvSpPr txBox="1"/>
          <p:nvPr/>
        </p:nvSpPr>
        <p:spPr>
          <a:xfrm>
            <a:off x="11773510" y="4299204"/>
            <a:ext cx="520766"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40%</a:t>
            </a:r>
          </a:p>
        </p:txBody>
      </p:sp>
      <p:sp>
        <p:nvSpPr>
          <p:cNvPr id="60" name="TextBox 60"/>
          <p:cNvSpPr txBox="1"/>
          <p:nvPr/>
        </p:nvSpPr>
        <p:spPr>
          <a:xfrm>
            <a:off x="11757359" y="5342888"/>
            <a:ext cx="514254"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30%</a:t>
            </a:r>
          </a:p>
        </p:txBody>
      </p:sp>
      <p:sp>
        <p:nvSpPr>
          <p:cNvPr id="61" name="Freeform 61"/>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62" name="Freeform 62"/>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63" name="Freeform 63"/>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64" name="AutoShape 64"/>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65" name="TextBox 65"/>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Marketing</a:t>
            </a:r>
          </a:p>
        </p:txBody>
      </p:sp>
      <p:sp>
        <p:nvSpPr>
          <p:cNvPr id="66" name="TextBox 66"/>
          <p:cNvSpPr txBox="1"/>
          <p:nvPr/>
        </p:nvSpPr>
        <p:spPr>
          <a:xfrm>
            <a:off x="13151237" y="5350193"/>
            <a:ext cx="514254"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30%</a:t>
            </a:r>
          </a:p>
        </p:txBody>
      </p:sp>
      <p:sp>
        <p:nvSpPr>
          <p:cNvPr id="67" name="TextBox 67"/>
          <p:cNvSpPr txBox="1"/>
          <p:nvPr/>
        </p:nvSpPr>
        <p:spPr>
          <a:xfrm>
            <a:off x="14690870" y="5350193"/>
            <a:ext cx="514254"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30%</a:t>
            </a:r>
          </a:p>
        </p:txBody>
      </p:sp>
      <p:sp>
        <p:nvSpPr>
          <p:cNvPr id="68" name="TextBox 68"/>
          <p:cNvSpPr txBox="1"/>
          <p:nvPr/>
        </p:nvSpPr>
        <p:spPr>
          <a:xfrm>
            <a:off x="16230648" y="5350193"/>
            <a:ext cx="514254"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30%</a:t>
            </a:r>
          </a:p>
        </p:txBody>
      </p:sp>
      <p:sp>
        <p:nvSpPr>
          <p:cNvPr id="69" name="TextBox 69"/>
          <p:cNvSpPr txBox="1"/>
          <p:nvPr/>
        </p:nvSpPr>
        <p:spPr>
          <a:xfrm>
            <a:off x="13148008" y="4299204"/>
            <a:ext cx="520712" cy="313690"/>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40%</a:t>
            </a:r>
          </a:p>
        </p:txBody>
      </p:sp>
      <p:sp>
        <p:nvSpPr>
          <p:cNvPr id="70" name="TextBox 70"/>
          <p:cNvSpPr txBox="1"/>
          <p:nvPr/>
        </p:nvSpPr>
        <p:spPr>
          <a:xfrm>
            <a:off x="14718702" y="4299204"/>
            <a:ext cx="520766"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40%</a:t>
            </a:r>
          </a:p>
        </p:txBody>
      </p:sp>
      <p:sp>
        <p:nvSpPr>
          <p:cNvPr id="71" name="TextBox 71"/>
          <p:cNvSpPr txBox="1"/>
          <p:nvPr/>
        </p:nvSpPr>
        <p:spPr>
          <a:xfrm>
            <a:off x="16219461" y="4299204"/>
            <a:ext cx="520766" cy="313584"/>
          </a:xfrm>
          <a:prstGeom prst="rect">
            <a:avLst/>
          </a:prstGeom>
        </p:spPr>
        <p:txBody>
          <a:bodyPr lIns="0" tIns="0" rIns="0" bIns="0" rtlCol="0" anchor="t">
            <a:spAutoFit/>
          </a:bodyPr>
          <a:lstStyle/>
          <a:p>
            <a:pPr algn="ctr">
              <a:lnSpc>
                <a:spcPts val="2660"/>
              </a:lnSpc>
              <a:spcBef>
                <a:spcPct val="0"/>
              </a:spcBef>
            </a:pPr>
            <a:r>
              <a:rPr lang="en-US" sz="1900">
                <a:solidFill>
                  <a:srgbClr val="000000"/>
                </a:solidFill>
                <a:latin typeface="Prompt"/>
              </a:rPr>
              <a:t>40%</a:t>
            </a:r>
          </a:p>
        </p:txBody>
      </p:sp>
    </p:spTree>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grpSp>
        <p:nvGrpSpPr>
          <p:cNvPr id="4" name="Group 4"/>
          <p:cNvGrpSpPr/>
          <p:nvPr/>
        </p:nvGrpSpPr>
        <p:grpSpPr>
          <a:xfrm>
            <a:off x="3821552" y="1975313"/>
            <a:ext cx="6979093" cy="697773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2896D"/>
            </a:solidFill>
          </p:spPr>
        </p:sp>
      </p:grpSp>
      <p:grpSp>
        <p:nvGrpSpPr>
          <p:cNvPr id="6" name="Group 6"/>
          <p:cNvGrpSpPr/>
          <p:nvPr/>
        </p:nvGrpSpPr>
        <p:grpSpPr>
          <a:xfrm>
            <a:off x="4690447" y="3711743"/>
            <a:ext cx="5241303" cy="524130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1987C"/>
            </a:solidFill>
          </p:spPr>
        </p:sp>
      </p:grpSp>
      <p:grpSp>
        <p:nvGrpSpPr>
          <p:cNvPr id="8" name="Group 8"/>
          <p:cNvGrpSpPr/>
          <p:nvPr/>
        </p:nvGrpSpPr>
        <p:grpSpPr>
          <a:xfrm>
            <a:off x="5658586" y="5648021"/>
            <a:ext cx="3305025" cy="330502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BEA0"/>
            </a:solidFill>
          </p:spPr>
        </p:sp>
      </p:grpSp>
      <p:sp>
        <p:nvSpPr>
          <p:cNvPr id="10" name="TextBox 10"/>
          <p:cNvSpPr txBox="1"/>
          <p:nvPr/>
        </p:nvSpPr>
        <p:spPr>
          <a:xfrm>
            <a:off x="5768977" y="2577093"/>
            <a:ext cx="3084244" cy="677088"/>
          </a:xfrm>
          <a:prstGeom prst="rect">
            <a:avLst/>
          </a:prstGeom>
        </p:spPr>
        <p:txBody>
          <a:bodyPr lIns="0" tIns="0" rIns="0" bIns="0" rtlCol="0" anchor="t">
            <a:spAutoFit/>
          </a:bodyPr>
          <a:lstStyle/>
          <a:p>
            <a:pPr marL="0" lvl="0" indent="0" algn="ctr">
              <a:lnSpc>
                <a:spcPts val="5357"/>
              </a:lnSpc>
              <a:spcBef>
                <a:spcPct val="0"/>
              </a:spcBef>
            </a:pPr>
            <a:r>
              <a:rPr lang="en-US" sz="4464">
                <a:solidFill>
                  <a:srgbClr val="FFFFFF"/>
                </a:solidFill>
                <a:latin typeface="HK Grotesk Bold"/>
              </a:rPr>
              <a:t>$85.86 M</a:t>
            </a:r>
          </a:p>
        </p:txBody>
      </p:sp>
      <p:sp>
        <p:nvSpPr>
          <p:cNvPr id="11" name="TextBox 11"/>
          <p:cNvSpPr txBox="1"/>
          <p:nvPr/>
        </p:nvSpPr>
        <p:spPr>
          <a:xfrm>
            <a:off x="5768977" y="4644193"/>
            <a:ext cx="3084244" cy="677132"/>
          </a:xfrm>
          <a:prstGeom prst="rect">
            <a:avLst/>
          </a:prstGeom>
        </p:spPr>
        <p:txBody>
          <a:bodyPr lIns="0" tIns="0" rIns="0" bIns="0" rtlCol="0" anchor="t">
            <a:spAutoFit/>
          </a:bodyPr>
          <a:lstStyle/>
          <a:p>
            <a:pPr marL="0" lvl="0" indent="0" algn="ctr">
              <a:lnSpc>
                <a:spcPts val="5357"/>
              </a:lnSpc>
              <a:spcBef>
                <a:spcPct val="0"/>
              </a:spcBef>
            </a:pPr>
            <a:r>
              <a:rPr lang="en-US" sz="4464">
                <a:solidFill>
                  <a:srgbClr val="FFFFFF"/>
                </a:solidFill>
                <a:latin typeface="HK Grotesk Bold"/>
              </a:rPr>
              <a:t>$40.3 M</a:t>
            </a:r>
          </a:p>
        </p:txBody>
      </p:sp>
      <p:sp>
        <p:nvSpPr>
          <p:cNvPr id="12" name="TextBox 12"/>
          <p:cNvSpPr txBox="1"/>
          <p:nvPr/>
        </p:nvSpPr>
        <p:spPr>
          <a:xfrm>
            <a:off x="6201396" y="7016756"/>
            <a:ext cx="2219404" cy="677132"/>
          </a:xfrm>
          <a:prstGeom prst="rect">
            <a:avLst/>
          </a:prstGeom>
        </p:spPr>
        <p:txBody>
          <a:bodyPr lIns="0" tIns="0" rIns="0" bIns="0" rtlCol="0" anchor="t">
            <a:spAutoFit/>
          </a:bodyPr>
          <a:lstStyle/>
          <a:p>
            <a:pPr marL="0" lvl="0" indent="0" algn="ctr">
              <a:lnSpc>
                <a:spcPts val="5357"/>
              </a:lnSpc>
              <a:spcBef>
                <a:spcPct val="0"/>
              </a:spcBef>
            </a:pPr>
            <a:r>
              <a:rPr lang="en-US" sz="4464">
                <a:solidFill>
                  <a:srgbClr val="000000"/>
                </a:solidFill>
                <a:latin typeface="HK Grotesk Bold"/>
              </a:rPr>
              <a:t>$800k</a:t>
            </a:r>
          </a:p>
        </p:txBody>
      </p:sp>
      <p:sp>
        <p:nvSpPr>
          <p:cNvPr id="13" name="Freeform 13"/>
          <p:cNvSpPr/>
          <p:nvPr/>
        </p:nvSpPr>
        <p:spPr>
          <a:xfrm>
            <a:off x="9519619" y="6345093"/>
            <a:ext cx="4893700" cy="2483370"/>
          </a:xfrm>
          <a:custGeom>
            <a:avLst/>
            <a:gdLst/>
            <a:ahLst/>
            <a:cxnLst/>
            <a:rect l="l" t="t" r="r" b="b"/>
            <a:pathLst>
              <a:path w="4893700" h="2483370">
                <a:moveTo>
                  <a:pt x="0" y="0"/>
                </a:moveTo>
                <a:lnTo>
                  <a:pt x="4893700" y="0"/>
                </a:lnTo>
                <a:lnTo>
                  <a:pt x="4893700" y="2483370"/>
                </a:lnTo>
                <a:lnTo>
                  <a:pt x="0" y="2483370"/>
                </a:lnTo>
                <a:lnTo>
                  <a:pt x="0" y="0"/>
                </a:lnTo>
                <a:close/>
              </a:path>
            </a:pathLst>
          </a:custGeom>
          <a:blipFill>
            <a:blip r:embed="rId3">
              <a:extLst>
                <a:ext uri="{96DAC541-7B7A-43D3-8B79-37D633B846F1}">
                  <asvg:svgBlip xmlns:asvg="http://schemas.microsoft.com/office/drawing/2016/SVG/main" r:embed="rId4"/>
                </a:ext>
              </a:extLst>
            </a:blip>
            <a:stretch>
              <a:fillRect l="-21069" t="-142889" r="-12982" b="-21271"/>
            </a:stretch>
          </a:blipFill>
        </p:spPr>
      </p:sp>
      <p:sp>
        <p:nvSpPr>
          <p:cNvPr id="14" name="TextBox 14"/>
          <p:cNvSpPr txBox="1"/>
          <p:nvPr/>
        </p:nvSpPr>
        <p:spPr>
          <a:xfrm>
            <a:off x="10331308" y="1930695"/>
            <a:ext cx="4082011" cy="646376"/>
          </a:xfrm>
          <a:prstGeom prst="rect">
            <a:avLst/>
          </a:prstGeom>
        </p:spPr>
        <p:txBody>
          <a:bodyPr lIns="0" tIns="0" rIns="0" bIns="0" rtlCol="0" anchor="t">
            <a:spAutoFit/>
          </a:bodyPr>
          <a:lstStyle/>
          <a:p>
            <a:pPr>
              <a:lnSpc>
                <a:spcPts val="5302"/>
              </a:lnSpc>
            </a:pPr>
            <a:r>
              <a:rPr lang="en-US" sz="3534">
                <a:solidFill>
                  <a:srgbClr val="000000"/>
                </a:solidFill>
                <a:latin typeface="HK Grotesk Bold"/>
              </a:rPr>
              <a:t>TAM</a:t>
            </a:r>
          </a:p>
        </p:txBody>
      </p:sp>
      <p:sp>
        <p:nvSpPr>
          <p:cNvPr id="15" name="TextBox 15"/>
          <p:cNvSpPr txBox="1"/>
          <p:nvPr/>
        </p:nvSpPr>
        <p:spPr>
          <a:xfrm>
            <a:off x="10580817" y="2519921"/>
            <a:ext cx="3221628" cy="968837"/>
          </a:xfrm>
          <a:prstGeom prst="rect">
            <a:avLst/>
          </a:prstGeom>
        </p:spPr>
        <p:txBody>
          <a:bodyPr lIns="0" tIns="0" rIns="0" bIns="0" rtlCol="0" anchor="t">
            <a:spAutoFit/>
          </a:bodyPr>
          <a:lstStyle/>
          <a:p>
            <a:pPr>
              <a:lnSpc>
                <a:spcPts val="3920"/>
              </a:lnSpc>
            </a:pPr>
            <a:r>
              <a:rPr lang="en-US" sz="2800">
                <a:solidFill>
                  <a:srgbClr val="000000"/>
                </a:solidFill>
                <a:latin typeface="HK Grotesk"/>
              </a:rPr>
              <a:t>Baby clothes industry in Malaysia</a:t>
            </a:r>
          </a:p>
        </p:txBody>
      </p:sp>
      <p:sp>
        <p:nvSpPr>
          <p:cNvPr id="16" name="TextBox 16"/>
          <p:cNvSpPr txBox="1"/>
          <p:nvPr/>
        </p:nvSpPr>
        <p:spPr>
          <a:xfrm>
            <a:off x="10800645" y="4023595"/>
            <a:ext cx="3870546" cy="646263"/>
          </a:xfrm>
          <a:prstGeom prst="rect">
            <a:avLst/>
          </a:prstGeom>
        </p:spPr>
        <p:txBody>
          <a:bodyPr lIns="0" tIns="0" rIns="0" bIns="0" rtlCol="0" anchor="t">
            <a:spAutoFit/>
          </a:bodyPr>
          <a:lstStyle/>
          <a:p>
            <a:pPr>
              <a:lnSpc>
                <a:spcPts val="5306"/>
              </a:lnSpc>
            </a:pPr>
            <a:r>
              <a:rPr lang="en-US" sz="3537">
                <a:solidFill>
                  <a:srgbClr val="000000"/>
                </a:solidFill>
                <a:latin typeface="HK Grotesk Bold"/>
              </a:rPr>
              <a:t>SAM</a:t>
            </a:r>
          </a:p>
        </p:txBody>
      </p:sp>
      <p:sp>
        <p:nvSpPr>
          <p:cNvPr id="17" name="TextBox 17"/>
          <p:cNvSpPr txBox="1"/>
          <p:nvPr/>
        </p:nvSpPr>
        <p:spPr>
          <a:xfrm>
            <a:off x="10990281" y="4714650"/>
            <a:ext cx="3870546" cy="1231844"/>
          </a:xfrm>
          <a:prstGeom prst="rect">
            <a:avLst/>
          </a:prstGeom>
        </p:spPr>
        <p:txBody>
          <a:bodyPr lIns="0" tIns="0" rIns="0" bIns="0" rtlCol="0" anchor="t">
            <a:spAutoFit/>
          </a:bodyPr>
          <a:lstStyle/>
          <a:p>
            <a:pPr>
              <a:lnSpc>
                <a:spcPts val="3220"/>
              </a:lnSpc>
            </a:pPr>
            <a:r>
              <a:rPr lang="en-US" sz="2800">
                <a:solidFill>
                  <a:srgbClr val="000000"/>
                </a:solidFill>
                <a:latin typeface="HK Grotesk"/>
              </a:rPr>
              <a:t>New family that are using second-handed baby clothes</a:t>
            </a:r>
          </a:p>
        </p:txBody>
      </p:sp>
      <p:sp>
        <p:nvSpPr>
          <p:cNvPr id="18" name="TextBox 18"/>
          <p:cNvSpPr txBox="1"/>
          <p:nvPr/>
        </p:nvSpPr>
        <p:spPr>
          <a:xfrm>
            <a:off x="9741367" y="6431513"/>
            <a:ext cx="2737926" cy="639523"/>
          </a:xfrm>
          <a:prstGeom prst="rect">
            <a:avLst/>
          </a:prstGeom>
        </p:spPr>
        <p:txBody>
          <a:bodyPr lIns="0" tIns="0" rIns="0" bIns="0" rtlCol="0" anchor="t">
            <a:spAutoFit/>
          </a:bodyPr>
          <a:lstStyle/>
          <a:p>
            <a:pPr>
              <a:lnSpc>
                <a:spcPts val="5302"/>
              </a:lnSpc>
            </a:pPr>
            <a:r>
              <a:rPr lang="en-US" sz="3534">
                <a:solidFill>
                  <a:srgbClr val="000000"/>
                </a:solidFill>
                <a:latin typeface="HK Grotesk Bold"/>
              </a:rPr>
              <a:t>SOM</a:t>
            </a:r>
          </a:p>
        </p:txBody>
      </p:sp>
      <p:sp>
        <p:nvSpPr>
          <p:cNvPr id="19" name="TextBox 19"/>
          <p:cNvSpPr txBox="1"/>
          <p:nvPr/>
        </p:nvSpPr>
        <p:spPr>
          <a:xfrm>
            <a:off x="9630493" y="7310058"/>
            <a:ext cx="4576723" cy="1208409"/>
          </a:xfrm>
          <a:prstGeom prst="rect">
            <a:avLst/>
          </a:prstGeom>
        </p:spPr>
        <p:txBody>
          <a:bodyPr lIns="0" tIns="0" rIns="0" bIns="0" rtlCol="0" anchor="t">
            <a:spAutoFit/>
          </a:bodyPr>
          <a:lstStyle/>
          <a:p>
            <a:pPr>
              <a:lnSpc>
                <a:spcPts val="3220"/>
              </a:lnSpc>
            </a:pPr>
            <a:r>
              <a:rPr lang="en-US" sz="2800">
                <a:solidFill>
                  <a:srgbClr val="000000"/>
                </a:solidFill>
                <a:latin typeface="HK Grotesk Bold"/>
              </a:rPr>
              <a:t>New family that will buy second-handed baby clothes from “Cutinuousus”</a:t>
            </a:r>
          </a:p>
        </p:txBody>
      </p:sp>
      <p:sp>
        <p:nvSpPr>
          <p:cNvPr id="20" name="TextBox 20"/>
          <p:cNvSpPr txBox="1"/>
          <p:nvPr/>
        </p:nvSpPr>
        <p:spPr>
          <a:xfrm>
            <a:off x="488068" y="9544050"/>
            <a:ext cx="15204590" cy="656591"/>
          </a:xfrm>
          <a:prstGeom prst="rect">
            <a:avLst/>
          </a:prstGeom>
        </p:spPr>
        <p:txBody>
          <a:bodyPr lIns="0" tIns="0" rIns="0" bIns="0" rtlCol="0" anchor="t">
            <a:spAutoFit/>
          </a:bodyPr>
          <a:lstStyle/>
          <a:p>
            <a:pPr>
              <a:lnSpc>
                <a:spcPts val="2659"/>
              </a:lnSpc>
            </a:pPr>
            <a:r>
              <a:rPr lang="en-US" sz="1899">
                <a:solidFill>
                  <a:srgbClr val="000000"/>
                </a:solidFill>
                <a:latin typeface="Canva Sans"/>
              </a:rPr>
              <a:t>Ref: https://www.statista.com/outlook/cmo/apparel/children-s-apparel/baby-clothes/malaysia#:~:text=Revenue%20in%20the%20Baby%20Clothes,(CAGR%202023%2D2028).</a:t>
            </a:r>
          </a:p>
        </p:txBody>
      </p:sp>
      <p:sp>
        <p:nvSpPr>
          <p:cNvPr id="21" name="Freeform 21"/>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5"/>
            <a:stretch>
              <a:fillRect/>
            </a:stretch>
          </a:blipFill>
        </p:spPr>
      </p:sp>
      <p:sp>
        <p:nvSpPr>
          <p:cNvPr id="22" name="Freeform 22"/>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6"/>
            <a:stretch>
              <a:fillRect/>
            </a:stretch>
          </a:blipFill>
        </p:spPr>
      </p:sp>
      <p:sp>
        <p:nvSpPr>
          <p:cNvPr id="23" name="Freeform 23"/>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7"/>
            <a:stretch>
              <a:fillRect/>
            </a:stretch>
          </a:blipFill>
        </p:spPr>
      </p:sp>
      <p:sp>
        <p:nvSpPr>
          <p:cNvPr id="24" name="AutoShape 24"/>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25" name="TextBox 25"/>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Market Size</a:t>
            </a:r>
          </a:p>
        </p:txBody>
      </p:sp>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699011" y="2221305"/>
            <a:ext cx="2353097" cy="2353097"/>
          </a:xfrm>
          <a:custGeom>
            <a:avLst/>
            <a:gdLst/>
            <a:ahLst/>
            <a:cxnLst/>
            <a:rect l="l" t="t" r="r" b="b"/>
            <a:pathLst>
              <a:path w="2353097" h="2353097">
                <a:moveTo>
                  <a:pt x="0" y="0"/>
                </a:moveTo>
                <a:lnTo>
                  <a:pt x="2353097" y="0"/>
                </a:lnTo>
                <a:lnTo>
                  <a:pt x="2353097" y="2353097"/>
                </a:lnTo>
                <a:lnTo>
                  <a:pt x="0" y="2353097"/>
                </a:lnTo>
                <a:lnTo>
                  <a:pt x="0" y="0"/>
                </a:lnTo>
                <a:close/>
              </a:path>
            </a:pathLst>
          </a:custGeom>
          <a:blipFill>
            <a:blip r:embed="rId2"/>
            <a:stretch>
              <a:fillRect/>
            </a:stretch>
          </a:blipFill>
        </p:spPr>
      </p:sp>
      <p:sp>
        <p:nvSpPr>
          <p:cNvPr id="5" name="Freeform 5"/>
          <p:cNvSpPr/>
          <p:nvPr/>
        </p:nvSpPr>
        <p:spPr>
          <a:xfrm>
            <a:off x="1699011" y="4917302"/>
            <a:ext cx="2353097" cy="2353097"/>
          </a:xfrm>
          <a:custGeom>
            <a:avLst/>
            <a:gdLst/>
            <a:ahLst/>
            <a:cxnLst/>
            <a:rect l="l" t="t" r="r" b="b"/>
            <a:pathLst>
              <a:path w="2353097" h="2353097">
                <a:moveTo>
                  <a:pt x="0" y="0"/>
                </a:moveTo>
                <a:lnTo>
                  <a:pt x="2353097" y="0"/>
                </a:lnTo>
                <a:lnTo>
                  <a:pt x="2353097" y="2353097"/>
                </a:lnTo>
                <a:lnTo>
                  <a:pt x="0" y="2353097"/>
                </a:lnTo>
                <a:lnTo>
                  <a:pt x="0" y="0"/>
                </a:lnTo>
                <a:close/>
              </a:path>
            </a:pathLst>
          </a:custGeom>
          <a:blipFill>
            <a:blip r:embed="rId3"/>
            <a:stretch>
              <a:fillRect/>
            </a:stretch>
          </a:blipFill>
        </p:spPr>
      </p:sp>
      <p:sp>
        <p:nvSpPr>
          <p:cNvPr id="6" name="Freeform 6"/>
          <p:cNvSpPr/>
          <p:nvPr/>
        </p:nvSpPr>
        <p:spPr>
          <a:xfrm>
            <a:off x="1699011" y="7614453"/>
            <a:ext cx="2353097" cy="2353097"/>
          </a:xfrm>
          <a:custGeom>
            <a:avLst/>
            <a:gdLst/>
            <a:ahLst/>
            <a:cxnLst/>
            <a:rect l="l" t="t" r="r" b="b"/>
            <a:pathLst>
              <a:path w="2353097" h="2353097">
                <a:moveTo>
                  <a:pt x="0" y="0"/>
                </a:moveTo>
                <a:lnTo>
                  <a:pt x="2353097" y="0"/>
                </a:lnTo>
                <a:lnTo>
                  <a:pt x="2353097" y="2353097"/>
                </a:lnTo>
                <a:lnTo>
                  <a:pt x="0" y="2353097"/>
                </a:lnTo>
                <a:lnTo>
                  <a:pt x="0" y="0"/>
                </a:lnTo>
                <a:close/>
              </a:path>
            </a:pathLst>
          </a:custGeom>
          <a:blipFill>
            <a:blip r:embed="rId4"/>
            <a:stretch>
              <a:fillRect/>
            </a:stretch>
          </a:blipFill>
        </p:spPr>
      </p:sp>
      <p:sp>
        <p:nvSpPr>
          <p:cNvPr id="7" name="Freeform 7"/>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5"/>
            <a:stretch>
              <a:fillRect/>
            </a:stretch>
          </a:blipFill>
        </p:spPr>
      </p:sp>
      <p:sp>
        <p:nvSpPr>
          <p:cNvPr id="8" name="Freeform 8"/>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6"/>
            <a:stretch>
              <a:fillRect/>
            </a:stretch>
          </a:blipFill>
        </p:spPr>
      </p:sp>
      <p:sp>
        <p:nvSpPr>
          <p:cNvPr id="9" name="Freeform 9"/>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7"/>
            <a:stretch>
              <a:fillRect/>
            </a:stretch>
          </a:blipFill>
        </p:spPr>
      </p:sp>
      <p:sp>
        <p:nvSpPr>
          <p:cNvPr id="10" name="AutoShape 10"/>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11" name="TextBox 11"/>
          <p:cNvSpPr txBox="1"/>
          <p:nvPr/>
        </p:nvSpPr>
        <p:spPr>
          <a:xfrm>
            <a:off x="4624753" y="2633314"/>
            <a:ext cx="13377362" cy="1526541"/>
          </a:xfrm>
          <a:prstGeom prst="rect">
            <a:avLst/>
          </a:prstGeom>
        </p:spPr>
        <p:txBody>
          <a:bodyPr lIns="0" tIns="0" rIns="0" bIns="0" rtlCol="0" anchor="t">
            <a:spAutoFit/>
          </a:bodyPr>
          <a:lstStyle/>
          <a:p>
            <a:pPr>
              <a:lnSpc>
                <a:spcPts val="4059"/>
              </a:lnSpc>
              <a:spcBef>
                <a:spcPct val="0"/>
              </a:spcBef>
            </a:pPr>
            <a:r>
              <a:rPr lang="en-US" sz="2899">
                <a:solidFill>
                  <a:srgbClr val="000000"/>
                </a:solidFill>
                <a:latin typeface="Prompt Bold"/>
              </a:rPr>
              <a:t>11.1 RESPONSIBLE CONSUMPTION AND PRODUCTION</a:t>
            </a:r>
          </a:p>
          <a:p>
            <a:pPr>
              <a:lnSpc>
                <a:spcPts val="4059"/>
              </a:lnSpc>
              <a:spcBef>
                <a:spcPct val="0"/>
              </a:spcBef>
            </a:pPr>
            <a:r>
              <a:rPr lang="en-US" sz="2899">
                <a:solidFill>
                  <a:srgbClr val="000000"/>
                </a:solidFill>
                <a:latin typeface="Prompt"/>
              </a:rPr>
              <a:t>Reducing waste and promoting sustainable consumption aligns with creating more sustainable and resilient communities</a:t>
            </a:r>
          </a:p>
        </p:txBody>
      </p:sp>
      <p:sp>
        <p:nvSpPr>
          <p:cNvPr id="12" name="TextBox 12"/>
          <p:cNvSpPr txBox="1"/>
          <p:nvPr/>
        </p:nvSpPr>
        <p:spPr>
          <a:xfrm>
            <a:off x="4526038" y="5081809"/>
            <a:ext cx="13278646" cy="1967230"/>
          </a:xfrm>
          <a:prstGeom prst="rect">
            <a:avLst/>
          </a:prstGeom>
        </p:spPr>
        <p:txBody>
          <a:bodyPr lIns="0" tIns="0" rIns="0" bIns="0" rtlCol="0" anchor="t">
            <a:spAutoFit/>
          </a:bodyPr>
          <a:lstStyle/>
          <a:p>
            <a:pPr>
              <a:lnSpc>
                <a:spcPts val="3919"/>
              </a:lnSpc>
            </a:pPr>
            <a:r>
              <a:rPr lang="en-US" sz="2799">
                <a:solidFill>
                  <a:srgbClr val="000000"/>
                </a:solidFill>
                <a:latin typeface="Prompt Bold"/>
              </a:rPr>
              <a:t>1.2 REDUCE POVERTY</a:t>
            </a:r>
          </a:p>
          <a:p>
            <a:pPr>
              <a:lnSpc>
                <a:spcPts val="3919"/>
              </a:lnSpc>
              <a:spcBef>
                <a:spcPct val="0"/>
              </a:spcBef>
            </a:pPr>
            <a:r>
              <a:rPr lang="en-US" sz="2799">
                <a:solidFill>
                  <a:srgbClr val="000000"/>
                </a:solidFill>
                <a:latin typeface="Prompt"/>
              </a:rPr>
              <a:t>By providing affordable options for parents to access baby clothes, the platform can help reduce the financial burden on families, particularly those with lower incomes</a:t>
            </a:r>
            <a:r>
              <a:rPr lang="en-US" sz="2799">
                <a:solidFill>
                  <a:srgbClr val="000000"/>
                </a:solidFill>
                <a:latin typeface="Prompt Bold"/>
              </a:rPr>
              <a:t> </a:t>
            </a:r>
          </a:p>
        </p:txBody>
      </p:sp>
      <p:sp>
        <p:nvSpPr>
          <p:cNvPr id="13" name="TextBox 13"/>
          <p:cNvSpPr txBox="1"/>
          <p:nvPr/>
        </p:nvSpPr>
        <p:spPr>
          <a:xfrm>
            <a:off x="4526038" y="7778907"/>
            <a:ext cx="13574793" cy="1471707"/>
          </a:xfrm>
          <a:prstGeom prst="rect">
            <a:avLst/>
          </a:prstGeom>
        </p:spPr>
        <p:txBody>
          <a:bodyPr lIns="0" tIns="0" rIns="0" bIns="0" rtlCol="0" anchor="t">
            <a:spAutoFit/>
          </a:bodyPr>
          <a:lstStyle/>
          <a:p>
            <a:pPr>
              <a:lnSpc>
                <a:spcPts val="3919"/>
              </a:lnSpc>
            </a:pPr>
            <a:r>
              <a:rPr lang="en-US" sz="2799">
                <a:solidFill>
                  <a:srgbClr val="000000"/>
                </a:solidFill>
                <a:latin typeface="Prompt Bold"/>
              </a:rPr>
              <a:t>12.2 REDUCE POVERTY </a:t>
            </a:r>
          </a:p>
          <a:p>
            <a:pPr>
              <a:lnSpc>
                <a:spcPts val="3919"/>
              </a:lnSpc>
              <a:spcBef>
                <a:spcPct val="0"/>
              </a:spcBef>
            </a:pPr>
            <a:r>
              <a:rPr lang="en-US" sz="2799">
                <a:solidFill>
                  <a:srgbClr val="000000"/>
                </a:solidFill>
                <a:latin typeface="Prompt"/>
              </a:rPr>
              <a:t>This platform encourages the reuse and resale of baby clothes, contributing to sustainable consumption and reducing waste.</a:t>
            </a:r>
          </a:p>
        </p:txBody>
      </p:sp>
      <p:sp>
        <p:nvSpPr>
          <p:cNvPr id="14" name="TextBox 14"/>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SDG Goal Achievement</a:t>
            </a:r>
          </a:p>
        </p:txBody>
      </p:sp>
    </p:spTree>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5" name="Freeform 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6" name="Freeform 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7" name="AutoShape 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8" name="Freeform 8"/>
          <p:cNvSpPr/>
          <p:nvPr/>
        </p:nvSpPr>
        <p:spPr>
          <a:xfrm>
            <a:off x="13197875" y="3601355"/>
            <a:ext cx="3061158" cy="3084290"/>
          </a:xfrm>
          <a:custGeom>
            <a:avLst/>
            <a:gdLst/>
            <a:ahLst/>
            <a:cxnLst/>
            <a:rect l="l" t="t" r="r" b="b"/>
            <a:pathLst>
              <a:path w="3061158" h="3084290">
                <a:moveTo>
                  <a:pt x="0" y="0"/>
                </a:moveTo>
                <a:lnTo>
                  <a:pt x="3061158" y="0"/>
                </a:lnTo>
                <a:lnTo>
                  <a:pt x="3061158" y="3084290"/>
                </a:lnTo>
                <a:lnTo>
                  <a:pt x="0" y="30842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887940" y="3523324"/>
            <a:ext cx="3724542" cy="3240351"/>
          </a:xfrm>
          <a:custGeom>
            <a:avLst/>
            <a:gdLst/>
            <a:ahLst/>
            <a:cxnLst/>
            <a:rect l="l" t="t" r="r" b="b"/>
            <a:pathLst>
              <a:path w="3724542" h="3240351">
                <a:moveTo>
                  <a:pt x="0" y="0"/>
                </a:moveTo>
                <a:lnTo>
                  <a:pt x="3724542" y="0"/>
                </a:lnTo>
                <a:lnTo>
                  <a:pt x="3724542" y="3240352"/>
                </a:lnTo>
                <a:lnTo>
                  <a:pt x="0" y="3240352"/>
                </a:lnTo>
                <a:lnTo>
                  <a:pt x="0" y="0"/>
                </a:lnTo>
                <a:close/>
              </a:path>
            </a:pathLst>
          </a:custGeom>
          <a:blipFill>
            <a:blip r:embed="rId8"/>
            <a:stretch>
              <a:fillRect/>
            </a:stretch>
          </a:blipFill>
        </p:spPr>
      </p:sp>
      <p:sp>
        <p:nvSpPr>
          <p:cNvPr id="10" name="Freeform 10"/>
          <p:cNvSpPr/>
          <p:nvPr/>
        </p:nvSpPr>
        <p:spPr>
          <a:xfrm>
            <a:off x="7722837" y="3752503"/>
            <a:ext cx="2875446" cy="2781994"/>
          </a:xfrm>
          <a:custGeom>
            <a:avLst/>
            <a:gdLst/>
            <a:ahLst/>
            <a:cxnLst/>
            <a:rect l="l" t="t" r="r" b="b"/>
            <a:pathLst>
              <a:path w="2875446" h="2781994">
                <a:moveTo>
                  <a:pt x="0" y="0"/>
                </a:moveTo>
                <a:lnTo>
                  <a:pt x="2875447" y="0"/>
                </a:lnTo>
                <a:lnTo>
                  <a:pt x="2875447" y="2781994"/>
                </a:lnTo>
                <a:lnTo>
                  <a:pt x="0" y="27819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472644" y="406439"/>
            <a:ext cx="11342931" cy="537790"/>
          </a:xfrm>
          <a:prstGeom prst="rect">
            <a:avLst/>
          </a:prstGeom>
        </p:spPr>
        <p:txBody>
          <a:bodyPr lIns="0" tIns="0" rIns="0" bIns="0" rtlCol="0" anchor="t">
            <a:spAutoFit/>
          </a:bodyPr>
          <a:lstStyle/>
          <a:p>
            <a:pPr>
              <a:lnSpc>
                <a:spcPts val="4479"/>
              </a:lnSpc>
            </a:pPr>
            <a:r>
              <a:rPr lang="en-US" sz="3199">
                <a:solidFill>
                  <a:srgbClr val="000000"/>
                </a:solidFill>
                <a:latin typeface="Prompt Bold"/>
              </a:rPr>
              <a:t>Potential Impact for the first year </a:t>
            </a:r>
          </a:p>
        </p:txBody>
      </p:sp>
      <p:sp>
        <p:nvSpPr>
          <p:cNvPr id="12" name="TextBox 12"/>
          <p:cNvSpPr txBox="1"/>
          <p:nvPr/>
        </p:nvSpPr>
        <p:spPr>
          <a:xfrm>
            <a:off x="8178930" y="8020754"/>
            <a:ext cx="2579611" cy="10191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 Apparel expenses</a:t>
            </a:r>
          </a:p>
        </p:txBody>
      </p:sp>
      <p:sp>
        <p:nvSpPr>
          <p:cNvPr id="13" name="TextBox 13"/>
          <p:cNvSpPr txBox="1"/>
          <p:nvPr/>
        </p:nvSpPr>
        <p:spPr>
          <a:xfrm>
            <a:off x="2503156" y="7162480"/>
            <a:ext cx="2219404" cy="677088"/>
          </a:xfrm>
          <a:prstGeom prst="rect">
            <a:avLst/>
          </a:prstGeom>
        </p:spPr>
        <p:txBody>
          <a:bodyPr lIns="0" tIns="0" rIns="0" bIns="0" rtlCol="0" anchor="t">
            <a:spAutoFit/>
          </a:bodyPr>
          <a:lstStyle/>
          <a:p>
            <a:pPr marL="0" lvl="0" indent="0" algn="ctr">
              <a:lnSpc>
                <a:spcPts val="5357"/>
              </a:lnSpc>
              <a:spcBef>
                <a:spcPct val="0"/>
              </a:spcBef>
            </a:pPr>
            <a:r>
              <a:rPr lang="en-US" sz="4464">
                <a:solidFill>
                  <a:srgbClr val="000000"/>
                </a:solidFill>
                <a:latin typeface="HK Grotesk Bold"/>
              </a:rPr>
              <a:t>$48k</a:t>
            </a:r>
          </a:p>
        </p:txBody>
      </p:sp>
      <p:sp>
        <p:nvSpPr>
          <p:cNvPr id="14" name="TextBox 14"/>
          <p:cNvSpPr txBox="1"/>
          <p:nvPr/>
        </p:nvSpPr>
        <p:spPr>
          <a:xfrm>
            <a:off x="3214117" y="2447880"/>
            <a:ext cx="1105793" cy="438767"/>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000000"/>
                </a:solidFill>
                <a:latin typeface="Trocchi"/>
              </a:rPr>
              <a:t>Profits</a:t>
            </a:r>
          </a:p>
        </p:txBody>
      </p:sp>
      <p:sp>
        <p:nvSpPr>
          <p:cNvPr id="15" name="TextBox 15"/>
          <p:cNvSpPr txBox="1"/>
          <p:nvPr/>
        </p:nvSpPr>
        <p:spPr>
          <a:xfrm>
            <a:off x="8178930" y="7172449"/>
            <a:ext cx="2419354" cy="647626"/>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000000"/>
                </a:solidFill>
                <a:latin typeface="HK Grotesk Bold"/>
              </a:rPr>
              <a:t>20% Less</a:t>
            </a:r>
          </a:p>
        </p:txBody>
      </p:sp>
      <p:sp>
        <p:nvSpPr>
          <p:cNvPr id="16" name="TextBox 16"/>
          <p:cNvSpPr txBox="1"/>
          <p:nvPr/>
        </p:nvSpPr>
        <p:spPr>
          <a:xfrm>
            <a:off x="2181691" y="8020754"/>
            <a:ext cx="3170644" cy="10191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Gross Operating Profit</a:t>
            </a:r>
          </a:p>
        </p:txBody>
      </p:sp>
      <p:sp>
        <p:nvSpPr>
          <p:cNvPr id="17" name="TextBox 17"/>
          <p:cNvSpPr txBox="1"/>
          <p:nvPr/>
        </p:nvSpPr>
        <p:spPr>
          <a:xfrm>
            <a:off x="8710046" y="2447880"/>
            <a:ext cx="1088213" cy="438767"/>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000000"/>
                </a:solidFill>
                <a:latin typeface="Trocchi"/>
              </a:rPr>
              <a:t>People</a:t>
            </a:r>
          </a:p>
        </p:txBody>
      </p:sp>
      <p:sp>
        <p:nvSpPr>
          <p:cNvPr id="18" name="TextBox 18"/>
          <p:cNvSpPr txBox="1"/>
          <p:nvPr/>
        </p:nvSpPr>
        <p:spPr>
          <a:xfrm>
            <a:off x="14187650" y="2447880"/>
            <a:ext cx="1081608" cy="438767"/>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000000"/>
                </a:solidFill>
                <a:latin typeface="Trocchi"/>
              </a:rPr>
              <a:t>Planet</a:t>
            </a:r>
          </a:p>
        </p:txBody>
      </p:sp>
      <p:sp>
        <p:nvSpPr>
          <p:cNvPr id="19" name="TextBox 19"/>
          <p:cNvSpPr txBox="1"/>
          <p:nvPr/>
        </p:nvSpPr>
        <p:spPr>
          <a:xfrm>
            <a:off x="12941091" y="7162480"/>
            <a:ext cx="3416079" cy="677088"/>
          </a:xfrm>
          <a:prstGeom prst="rect">
            <a:avLst/>
          </a:prstGeom>
        </p:spPr>
        <p:txBody>
          <a:bodyPr lIns="0" tIns="0" rIns="0" bIns="0" rtlCol="0" anchor="t">
            <a:spAutoFit/>
          </a:bodyPr>
          <a:lstStyle/>
          <a:p>
            <a:pPr marL="0" lvl="0" indent="0" algn="ctr">
              <a:lnSpc>
                <a:spcPts val="5357"/>
              </a:lnSpc>
              <a:spcBef>
                <a:spcPct val="0"/>
              </a:spcBef>
            </a:pPr>
            <a:r>
              <a:rPr lang="en-US" sz="4464">
                <a:solidFill>
                  <a:srgbClr val="000000"/>
                </a:solidFill>
                <a:latin typeface="HK Grotesk Bold"/>
              </a:rPr>
              <a:t>27,000</a:t>
            </a:r>
          </a:p>
        </p:txBody>
      </p:sp>
      <p:sp>
        <p:nvSpPr>
          <p:cNvPr id="20" name="TextBox 20"/>
          <p:cNvSpPr txBox="1"/>
          <p:nvPr/>
        </p:nvSpPr>
        <p:spPr>
          <a:xfrm>
            <a:off x="13066110" y="8020754"/>
            <a:ext cx="3532196" cy="10191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Pieces of  Waste are Reused</a:t>
            </a:r>
          </a:p>
        </p:txBody>
      </p:sp>
    </p:spTree>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2"/>
            <a:stretch>
              <a:fillRect/>
            </a:stretch>
          </a:blipFill>
        </p:spPr>
      </p:sp>
      <p:sp>
        <p:nvSpPr>
          <p:cNvPr id="5" name="Freeform 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3"/>
            <a:stretch>
              <a:fillRect/>
            </a:stretch>
          </a:blipFill>
        </p:spPr>
      </p:sp>
      <p:sp>
        <p:nvSpPr>
          <p:cNvPr id="6" name="Freeform 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4"/>
            <a:stretch>
              <a:fillRect/>
            </a:stretch>
          </a:blipFill>
        </p:spPr>
      </p:sp>
      <p:sp>
        <p:nvSpPr>
          <p:cNvPr id="7" name="AutoShape 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8" name="Freeform 8"/>
          <p:cNvSpPr/>
          <p:nvPr/>
        </p:nvSpPr>
        <p:spPr>
          <a:xfrm>
            <a:off x="3423366" y="3068062"/>
            <a:ext cx="3794038" cy="3798787"/>
          </a:xfrm>
          <a:custGeom>
            <a:avLst/>
            <a:gdLst/>
            <a:ahLst/>
            <a:cxnLst/>
            <a:rect l="l" t="t" r="r" b="b"/>
            <a:pathLst>
              <a:path w="3794038" h="3798787">
                <a:moveTo>
                  <a:pt x="0" y="0"/>
                </a:moveTo>
                <a:lnTo>
                  <a:pt x="3794038" y="0"/>
                </a:lnTo>
                <a:lnTo>
                  <a:pt x="3794038" y="3798787"/>
                </a:lnTo>
                <a:lnTo>
                  <a:pt x="0" y="379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357651" y="3203418"/>
            <a:ext cx="5901382" cy="3939172"/>
          </a:xfrm>
          <a:custGeom>
            <a:avLst/>
            <a:gdLst/>
            <a:ahLst/>
            <a:cxnLst/>
            <a:rect l="l" t="t" r="r" b="b"/>
            <a:pathLst>
              <a:path w="5901382" h="3939172">
                <a:moveTo>
                  <a:pt x="0" y="0"/>
                </a:moveTo>
                <a:lnTo>
                  <a:pt x="5901382" y="0"/>
                </a:lnTo>
                <a:lnTo>
                  <a:pt x="5901382" y="3939172"/>
                </a:lnTo>
                <a:lnTo>
                  <a:pt x="0" y="3939172"/>
                </a:lnTo>
                <a:lnTo>
                  <a:pt x="0" y="0"/>
                </a:lnTo>
                <a:close/>
              </a:path>
            </a:pathLst>
          </a:custGeom>
          <a:blipFill>
            <a:blip r:embed="rId7"/>
            <a:stretch>
              <a:fillRect/>
            </a:stretch>
          </a:blipFill>
        </p:spPr>
      </p:sp>
      <p:sp>
        <p:nvSpPr>
          <p:cNvPr id="10" name="TextBox 10"/>
          <p:cNvSpPr txBox="1"/>
          <p:nvPr/>
        </p:nvSpPr>
        <p:spPr>
          <a:xfrm>
            <a:off x="472644" y="406439"/>
            <a:ext cx="11342931" cy="537790"/>
          </a:xfrm>
          <a:prstGeom prst="rect">
            <a:avLst/>
          </a:prstGeom>
        </p:spPr>
        <p:txBody>
          <a:bodyPr lIns="0" tIns="0" rIns="0" bIns="0" rtlCol="0" anchor="t">
            <a:spAutoFit/>
          </a:bodyPr>
          <a:lstStyle/>
          <a:p>
            <a:pPr>
              <a:lnSpc>
                <a:spcPts val="4479"/>
              </a:lnSpc>
            </a:pPr>
            <a:r>
              <a:rPr lang="en-US" sz="3199">
                <a:solidFill>
                  <a:srgbClr val="000000"/>
                </a:solidFill>
                <a:latin typeface="Prompt Bold"/>
              </a:rPr>
              <a:t>Potential Challenge</a:t>
            </a:r>
          </a:p>
        </p:txBody>
      </p:sp>
      <p:sp>
        <p:nvSpPr>
          <p:cNvPr id="11" name="TextBox 11"/>
          <p:cNvSpPr txBox="1"/>
          <p:nvPr/>
        </p:nvSpPr>
        <p:spPr>
          <a:xfrm>
            <a:off x="3585049" y="7552650"/>
            <a:ext cx="3470672" cy="49530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Quality of Product</a:t>
            </a:r>
          </a:p>
        </p:txBody>
      </p:sp>
      <p:sp>
        <p:nvSpPr>
          <p:cNvPr id="12" name="TextBox 12"/>
          <p:cNvSpPr txBox="1"/>
          <p:nvPr/>
        </p:nvSpPr>
        <p:spPr>
          <a:xfrm>
            <a:off x="12079171" y="7552650"/>
            <a:ext cx="2458343" cy="49530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Authenticity</a:t>
            </a:r>
          </a:p>
        </p:txBody>
      </p:sp>
    </p:spTree>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3144" y="9768551"/>
            <a:ext cx="7457967" cy="1768466"/>
            <a:chOff x="0" y="0"/>
            <a:chExt cx="9985761" cy="2367867"/>
          </a:xfrm>
        </p:grpSpPr>
        <p:sp>
          <p:nvSpPr>
            <p:cNvPr id="3" name="Freeform 3"/>
            <p:cNvSpPr/>
            <p:nvPr/>
          </p:nvSpPr>
          <p:spPr>
            <a:xfrm>
              <a:off x="0" y="0"/>
              <a:ext cx="9985761" cy="2367867"/>
            </a:xfrm>
            <a:custGeom>
              <a:avLst/>
              <a:gdLst/>
              <a:ahLst/>
              <a:cxnLst/>
              <a:rect l="l" t="t" r="r" b="b"/>
              <a:pathLst>
                <a:path w="9985761" h="2367867">
                  <a:moveTo>
                    <a:pt x="9680961" y="0"/>
                  </a:moveTo>
                  <a:lnTo>
                    <a:pt x="304800" y="0"/>
                  </a:lnTo>
                  <a:cubicBezTo>
                    <a:pt x="135890" y="0"/>
                    <a:pt x="0" y="135890"/>
                    <a:pt x="0" y="304800"/>
                  </a:cubicBezTo>
                  <a:lnTo>
                    <a:pt x="0" y="2063067"/>
                  </a:lnTo>
                  <a:cubicBezTo>
                    <a:pt x="0" y="2231977"/>
                    <a:pt x="135890" y="2367867"/>
                    <a:pt x="304800" y="2367867"/>
                  </a:cubicBezTo>
                  <a:lnTo>
                    <a:pt x="9680961" y="2367867"/>
                  </a:lnTo>
                  <a:cubicBezTo>
                    <a:pt x="9849871" y="2367867"/>
                    <a:pt x="9985761" y="2231977"/>
                    <a:pt x="9985761" y="2063067"/>
                  </a:cubicBezTo>
                  <a:lnTo>
                    <a:pt x="9985761" y="304800"/>
                  </a:lnTo>
                  <a:cubicBezTo>
                    <a:pt x="9985761" y="135890"/>
                    <a:pt x="9849871" y="0"/>
                    <a:pt x="9680961" y="0"/>
                  </a:cubicBezTo>
                  <a:close/>
                </a:path>
              </a:pathLst>
            </a:custGeom>
            <a:solidFill>
              <a:srgbClr val="F4AFAB"/>
            </a:solidFill>
          </p:spPr>
        </p:sp>
      </p:grpSp>
      <p:grpSp>
        <p:nvGrpSpPr>
          <p:cNvPr id="4" name="Group 4"/>
          <p:cNvGrpSpPr>
            <a:grpSpLocks noChangeAspect="1"/>
          </p:cNvGrpSpPr>
          <p:nvPr/>
        </p:nvGrpSpPr>
        <p:grpSpPr>
          <a:xfrm>
            <a:off x="1435820" y="3145356"/>
            <a:ext cx="1963031" cy="1963023"/>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6736" b="-16736"/>
              </a:stretch>
            </a:blipFill>
          </p:spPr>
        </p:sp>
      </p:grpSp>
      <p:grpSp>
        <p:nvGrpSpPr>
          <p:cNvPr id="6" name="Group 6"/>
          <p:cNvGrpSpPr>
            <a:grpSpLocks noChangeAspect="1"/>
          </p:cNvGrpSpPr>
          <p:nvPr/>
        </p:nvGrpSpPr>
        <p:grpSpPr>
          <a:xfrm>
            <a:off x="6829416" y="3145356"/>
            <a:ext cx="1963031" cy="196302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187" r="-3187"/>
              </a:stretch>
            </a:blipFill>
          </p:spPr>
        </p:sp>
      </p:grpSp>
      <p:grpSp>
        <p:nvGrpSpPr>
          <p:cNvPr id="8" name="Group 8"/>
          <p:cNvGrpSpPr>
            <a:grpSpLocks noChangeAspect="1"/>
          </p:cNvGrpSpPr>
          <p:nvPr/>
        </p:nvGrpSpPr>
        <p:grpSpPr>
          <a:xfrm>
            <a:off x="4132960" y="3145356"/>
            <a:ext cx="1963031" cy="196302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147" b="-1147"/>
              </a:stretch>
            </a:blipFill>
          </p:spPr>
        </p:sp>
      </p:grpSp>
      <p:grpSp>
        <p:nvGrpSpPr>
          <p:cNvPr id="10" name="Group 10"/>
          <p:cNvGrpSpPr>
            <a:grpSpLocks noChangeAspect="1"/>
          </p:cNvGrpSpPr>
          <p:nvPr/>
        </p:nvGrpSpPr>
        <p:grpSpPr>
          <a:xfrm>
            <a:off x="9612127" y="3166307"/>
            <a:ext cx="1963031" cy="1963023"/>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200" r="-6200"/>
              </a:stretch>
            </a:blipFill>
          </p:spPr>
        </p:sp>
      </p:grpSp>
      <p:grpSp>
        <p:nvGrpSpPr>
          <p:cNvPr id="12" name="Group 12"/>
          <p:cNvGrpSpPr>
            <a:grpSpLocks noChangeAspect="1"/>
          </p:cNvGrpSpPr>
          <p:nvPr/>
        </p:nvGrpSpPr>
        <p:grpSpPr>
          <a:xfrm>
            <a:off x="14990444" y="3166307"/>
            <a:ext cx="1963031" cy="1963023"/>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14" name="Group 14"/>
          <p:cNvGrpSpPr>
            <a:grpSpLocks noChangeAspect="1"/>
          </p:cNvGrpSpPr>
          <p:nvPr/>
        </p:nvGrpSpPr>
        <p:grpSpPr>
          <a:xfrm>
            <a:off x="12303513" y="3145356"/>
            <a:ext cx="1963031" cy="1963023"/>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923" b="-923"/>
              </a:stretch>
            </a:blipFill>
          </p:spPr>
        </p:sp>
      </p:grpSp>
      <p:grpSp>
        <p:nvGrpSpPr>
          <p:cNvPr id="16" name="Group 16"/>
          <p:cNvGrpSpPr/>
          <p:nvPr/>
        </p:nvGrpSpPr>
        <p:grpSpPr>
          <a:xfrm>
            <a:off x="12644851" y="5416149"/>
            <a:ext cx="1280355" cy="799235"/>
            <a:chOff x="0" y="0"/>
            <a:chExt cx="1707140" cy="1065646"/>
          </a:xfrm>
        </p:grpSpPr>
        <p:pic>
          <p:nvPicPr>
            <p:cNvPr id="17" name="Picture 17"/>
            <p:cNvPicPr>
              <a:picLocks noChangeAspect="1"/>
            </p:cNvPicPr>
            <p:nvPr/>
          </p:nvPicPr>
          <p:blipFill>
            <a:blip r:embed="rId8"/>
            <a:srcRect t="3197" b="3197"/>
            <a:stretch>
              <a:fillRect/>
            </a:stretch>
          </p:blipFill>
          <p:spPr>
            <a:xfrm>
              <a:off x="0" y="0"/>
              <a:ext cx="1707140" cy="1065646"/>
            </a:xfrm>
            <a:prstGeom prst="rect">
              <a:avLst/>
            </a:prstGeom>
          </p:spPr>
        </p:pic>
      </p:grpSp>
      <p:grpSp>
        <p:nvGrpSpPr>
          <p:cNvPr id="18" name="Group 18"/>
          <p:cNvGrpSpPr/>
          <p:nvPr/>
        </p:nvGrpSpPr>
        <p:grpSpPr>
          <a:xfrm>
            <a:off x="15331782" y="5416149"/>
            <a:ext cx="1280355" cy="799235"/>
            <a:chOff x="0" y="0"/>
            <a:chExt cx="1707140" cy="1065646"/>
          </a:xfrm>
        </p:grpSpPr>
        <p:pic>
          <p:nvPicPr>
            <p:cNvPr id="19" name="Picture 19"/>
            <p:cNvPicPr>
              <a:picLocks noChangeAspect="1"/>
            </p:cNvPicPr>
            <p:nvPr/>
          </p:nvPicPr>
          <p:blipFill>
            <a:blip r:embed="rId9"/>
            <a:srcRect l="9950" r="9950"/>
            <a:stretch>
              <a:fillRect/>
            </a:stretch>
          </p:blipFill>
          <p:spPr>
            <a:xfrm>
              <a:off x="0" y="0"/>
              <a:ext cx="1707140" cy="1065646"/>
            </a:xfrm>
            <a:prstGeom prst="rect">
              <a:avLst/>
            </a:prstGeom>
          </p:spPr>
        </p:pic>
      </p:grpSp>
      <p:grpSp>
        <p:nvGrpSpPr>
          <p:cNvPr id="20" name="Group 20"/>
          <p:cNvGrpSpPr/>
          <p:nvPr/>
        </p:nvGrpSpPr>
        <p:grpSpPr>
          <a:xfrm>
            <a:off x="7170754" y="5416149"/>
            <a:ext cx="1280355" cy="799235"/>
            <a:chOff x="0" y="0"/>
            <a:chExt cx="1707140" cy="1065646"/>
          </a:xfrm>
        </p:grpSpPr>
        <p:pic>
          <p:nvPicPr>
            <p:cNvPr id="21" name="Picture 21"/>
            <p:cNvPicPr>
              <a:picLocks noChangeAspect="1"/>
            </p:cNvPicPr>
            <p:nvPr/>
          </p:nvPicPr>
          <p:blipFill>
            <a:blip r:embed="rId10"/>
            <a:srcRect t="3153" b="3153"/>
            <a:stretch>
              <a:fillRect/>
            </a:stretch>
          </p:blipFill>
          <p:spPr>
            <a:xfrm>
              <a:off x="0" y="0"/>
              <a:ext cx="1707140" cy="1065646"/>
            </a:xfrm>
            <a:prstGeom prst="rect">
              <a:avLst/>
            </a:prstGeom>
          </p:spPr>
        </p:pic>
      </p:grpSp>
      <p:sp>
        <p:nvSpPr>
          <p:cNvPr id="22" name="Freeform 22"/>
          <p:cNvSpPr/>
          <p:nvPr/>
        </p:nvSpPr>
        <p:spPr>
          <a:xfrm>
            <a:off x="1688233" y="5330914"/>
            <a:ext cx="1458205" cy="969706"/>
          </a:xfrm>
          <a:custGeom>
            <a:avLst/>
            <a:gdLst/>
            <a:ahLst/>
            <a:cxnLst/>
            <a:rect l="l" t="t" r="r" b="b"/>
            <a:pathLst>
              <a:path w="1458205" h="969706">
                <a:moveTo>
                  <a:pt x="0" y="0"/>
                </a:moveTo>
                <a:lnTo>
                  <a:pt x="1458205" y="0"/>
                </a:lnTo>
                <a:lnTo>
                  <a:pt x="1458205" y="969706"/>
                </a:lnTo>
                <a:lnTo>
                  <a:pt x="0" y="9697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a:off x="4398638" y="5272268"/>
            <a:ext cx="1431675" cy="943116"/>
          </a:xfrm>
          <a:custGeom>
            <a:avLst/>
            <a:gdLst/>
            <a:ahLst/>
            <a:cxnLst/>
            <a:rect l="l" t="t" r="r" b="b"/>
            <a:pathLst>
              <a:path w="1431675" h="943116">
                <a:moveTo>
                  <a:pt x="0" y="0"/>
                </a:moveTo>
                <a:lnTo>
                  <a:pt x="1431675" y="0"/>
                </a:lnTo>
                <a:lnTo>
                  <a:pt x="1431675" y="943116"/>
                </a:lnTo>
                <a:lnTo>
                  <a:pt x="0" y="9431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a:off x="9828835" y="5403206"/>
            <a:ext cx="1346963" cy="897414"/>
          </a:xfrm>
          <a:custGeom>
            <a:avLst/>
            <a:gdLst/>
            <a:ahLst/>
            <a:cxnLst/>
            <a:rect l="l" t="t" r="r" b="b"/>
            <a:pathLst>
              <a:path w="1346963" h="897414">
                <a:moveTo>
                  <a:pt x="0" y="0"/>
                </a:moveTo>
                <a:lnTo>
                  <a:pt x="1346963" y="0"/>
                </a:lnTo>
                <a:lnTo>
                  <a:pt x="1346963" y="897414"/>
                </a:lnTo>
                <a:lnTo>
                  <a:pt x="0" y="8974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TextBox 25"/>
          <p:cNvSpPr txBox="1"/>
          <p:nvPr/>
        </p:nvSpPr>
        <p:spPr>
          <a:xfrm>
            <a:off x="3313279" y="6455283"/>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Mai </a:t>
            </a:r>
          </a:p>
          <a:p>
            <a:pPr algn="ctr">
              <a:lnSpc>
                <a:spcPts val="2659"/>
              </a:lnSpc>
            </a:pPr>
            <a:r>
              <a:rPr lang="en-US" sz="1899">
                <a:solidFill>
                  <a:srgbClr val="000000"/>
                </a:solidFill>
                <a:latin typeface="Prompt Bold"/>
              </a:rPr>
              <a:t>(Philippines)</a:t>
            </a:r>
          </a:p>
        </p:txBody>
      </p:sp>
      <p:sp>
        <p:nvSpPr>
          <p:cNvPr id="26" name="TextBox 26"/>
          <p:cNvSpPr txBox="1"/>
          <p:nvPr/>
        </p:nvSpPr>
        <p:spPr>
          <a:xfrm>
            <a:off x="616139" y="6455989"/>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Adhe</a:t>
            </a:r>
          </a:p>
          <a:p>
            <a:pPr algn="ctr">
              <a:lnSpc>
                <a:spcPts val="2659"/>
              </a:lnSpc>
            </a:pPr>
            <a:r>
              <a:rPr lang="en-US" sz="1899">
                <a:solidFill>
                  <a:srgbClr val="000000"/>
                </a:solidFill>
                <a:latin typeface="Prompt Bold"/>
              </a:rPr>
              <a:t>(Indonesia)</a:t>
            </a:r>
          </a:p>
        </p:txBody>
      </p:sp>
      <p:sp>
        <p:nvSpPr>
          <p:cNvPr id="27" name="TextBox 27"/>
          <p:cNvSpPr txBox="1"/>
          <p:nvPr/>
        </p:nvSpPr>
        <p:spPr>
          <a:xfrm>
            <a:off x="6009735" y="6477429"/>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Oui</a:t>
            </a:r>
          </a:p>
          <a:p>
            <a:pPr algn="ctr">
              <a:lnSpc>
                <a:spcPts val="2659"/>
              </a:lnSpc>
            </a:pPr>
            <a:r>
              <a:rPr lang="en-US" sz="1899">
                <a:solidFill>
                  <a:srgbClr val="000000"/>
                </a:solidFill>
                <a:latin typeface="Prompt Bold"/>
              </a:rPr>
              <a:t>(Laos)</a:t>
            </a:r>
          </a:p>
        </p:txBody>
      </p:sp>
      <p:sp>
        <p:nvSpPr>
          <p:cNvPr id="28" name="TextBox 28"/>
          <p:cNvSpPr txBox="1"/>
          <p:nvPr/>
        </p:nvSpPr>
        <p:spPr>
          <a:xfrm>
            <a:off x="8701121" y="6494579"/>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Dat</a:t>
            </a:r>
          </a:p>
          <a:p>
            <a:pPr algn="ctr">
              <a:lnSpc>
                <a:spcPts val="2659"/>
              </a:lnSpc>
            </a:pPr>
            <a:r>
              <a:rPr lang="en-US" sz="1899">
                <a:solidFill>
                  <a:srgbClr val="000000"/>
                </a:solidFill>
                <a:latin typeface="Prompt Bold"/>
              </a:rPr>
              <a:t>(Vietnam)</a:t>
            </a:r>
          </a:p>
        </p:txBody>
      </p:sp>
      <p:sp>
        <p:nvSpPr>
          <p:cNvPr id="29" name="TextBox 29"/>
          <p:cNvSpPr txBox="1"/>
          <p:nvPr/>
        </p:nvSpPr>
        <p:spPr>
          <a:xfrm>
            <a:off x="11575159" y="6494579"/>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Pao</a:t>
            </a:r>
          </a:p>
          <a:p>
            <a:pPr algn="ctr">
              <a:lnSpc>
                <a:spcPts val="2659"/>
              </a:lnSpc>
            </a:pPr>
            <a:r>
              <a:rPr lang="en-US" sz="1899">
                <a:solidFill>
                  <a:srgbClr val="000000"/>
                </a:solidFill>
                <a:latin typeface="Prompt Bold"/>
              </a:rPr>
              <a:t>(Thailand)</a:t>
            </a:r>
          </a:p>
        </p:txBody>
      </p:sp>
      <p:sp>
        <p:nvSpPr>
          <p:cNvPr id="30" name="TextBox 30"/>
          <p:cNvSpPr txBox="1"/>
          <p:nvPr/>
        </p:nvSpPr>
        <p:spPr>
          <a:xfrm>
            <a:off x="14266544" y="6477429"/>
            <a:ext cx="3602392" cy="647065"/>
          </a:xfrm>
          <a:prstGeom prst="rect">
            <a:avLst/>
          </a:prstGeom>
        </p:spPr>
        <p:txBody>
          <a:bodyPr lIns="0" tIns="0" rIns="0" bIns="0" rtlCol="0" anchor="t">
            <a:spAutoFit/>
          </a:bodyPr>
          <a:lstStyle/>
          <a:p>
            <a:pPr algn="ctr">
              <a:lnSpc>
                <a:spcPts val="2659"/>
              </a:lnSpc>
            </a:pPr>
            <a:r>
              <a:rPr lang="en-US" sz="1899">
                <a:solidFill>
                  <a:srgbClr val="000000"/>
                </a:solidFill>
                <a:latin typeface="Prompt Bold"/>
              </a:rPr>
              <a:t>Jing Jie</a:t>
            </a:r>
          </a:p>
          <a:p>
            <a:pPr algn="ctr">
              <a:lnSpc>
                <a:spcPts val="2659"/>
              </a:lnSpc>
            </a:pPr>
            <a:r>
              <a:rPr lang="en-US" sz="1899">
                <a:solidFill>
                  <a:srgbClr val="000000"/>
                </a:solidFill>
                <a:latin typeface="Prompt Bold"/>
              </a:rPr>
              <a:t>(Malaysia)</a:t>
            </a:r>
          </a:p>
        </p:txBody>
      </p:sp>
      <p:sp>
        <p:nvSpPr>
          <p:cNvPr id="31" name="Freeform 31"/>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17"/>
            <a:stretch>
              <a:fillRect/>
            </a:stretch>
          </a:blipFill>
        </p:spPr>
      </p:sp>
      <p:sp>
        <p:nvSpPr>
          <p:cNvPr id="32" name="Freeform 32"/>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18"/>
            <a:stretch>
              <a:fillRect/>
            </a:stretch>
          </a:blipFill>
        </p:spPr>
      </p:sp>
      <p:sp>
        <p:nvSpPr>
          <p:cNvPr id="33" name="Freeform 33"/>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19"/>
            <a:stretch>
              <a:fillRect/>
            </a:stretch>
          </a:blipFill>
        </p:spPr>
      </p:sp>
      <p:sp>
        <p:nvSpPr>
          <p:cNvPr id="34" name="AutoShape 34"/>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35" name="TextBox 35"/>
          <p:cNvSpPr txBox="1"/>
          <p:nvPr/>
        </p:nvSpPr>
        <p:spPr>
          <a:xfrm>
            <a:off x="472644" y="406439"/>
            <a:ext cx="11342931" cy="537790"/>
          </a:xfrm>
          <a:prstGeom prst="rect">
            <a:avLst/>
          </a:prstGeom>
        </p:spPr>
        <p:txBody>
          <a:bodyPr lIns="0" tIns="0" rIns="0" bIns="0" rtlCol="0" anchor="t">
            <a:spAutoFit/>
          </a:bodyPr>
          <a:lstStyle/>
          <a:p>
            <a:pPr>
              <a:lnSpc>
                <a:spcPts val="4479"/>
              </a:lnSpc>
            </a:pPr>
            <a:r>
              <a:rPr lang="en-US" sz="3199">
                <a:solidFill>
                  <a:srgbClr val="000000"/>
                </a:solidFill>
                <a:latin typeface="Prompt Bold"/>
              </a:rPr>
              <a:t>Our Team Members</a:t>
            </a:r>
          </a:p>
        </p:txBody>
      </p:sp>
    </p:spTree>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740227" y="8606946"/>
            <a:ext cx="2721208" cy="272120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2"/>
            <a:stretch>
              <a:fillRect/>
            </a:stretch>
          </a:blipFill>
        </p:spPr>
      </p:sp>
      <p:sp>
        <p:nvSpPr>
          <p:cNvPr id="5" name="Freeform 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3"/>
            <a:stretch>
              <a:fillRect/>
            </a:stretch>
          </a:blipFill>
        </p:spPr>
      </p:sp>
      <p:sp>
        <p:nvSpPr>
          <p:cNvPr id="6" name="Freeform 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4"/>
            <a:stretch>
              <a:fillRect/>
            </a:stretch>
          </a:blipFill>
        </p:spPr>
      </p:sp>
      <p:sp>
        <p:nvSpPr>
          <p:cNvPr id="7" name="AutoShape 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8" name="Freeform 8"/>
          <p:cNvSpPr/>
          <p:nvPr/>
        </p:nvSpPr>
        <p:spPr>
          <a:xfrm>
            <a:off x="1807891" y="2192554"/>
            <a:ext cx="4336218" cy="4336218"/>
          </a:xfrm>
          <a:custGeom>
            <a:avLst/>
            <a:gdLst/>
            <a:ahLst/>
            <a:cxnLst/>
            <a:rect l="l" t="t" r="r" b="b"/>
            <a:pathLst>
              <a:path w="4336218" h="4336218">
                <a:moveTo>
                  <a:pt x="0" y="0"/>
                </a:moveTo>
                <a:lnTo>
                  <a:pt x="4336218" y="0"/>
                </a:lnTo>
                <a:lnTo>
                  <a:pt x="4336218" y="4336218"/>
                </a:lnTo>
                <a:lnTo>
                  <a:pt x="0" y="4336218"/>
                </a:lnTo>
                <a:lnTo>
                  <a:pt x="0" y="0"/>
                </a:lnTo>
                <a:close/>
              </a:path>
            </a:pathLst>
          </a:custGeom>
          <a:blipFill>
            <a:blip r:embed="rId4"/>
            <a:stretch>
              <a:fillRect/>
            </a:stretch>
          </a:blipFill>
        </p:spPr>
      </p:sp>
      <p:sp>
        <p:nvSpPr>
          <p:cNvPr id="9" name="Freeform 9"/>
          <p:cNvSpPr/>
          <p:nvPr/>
        </p:nvSpPr>
        <p:spPr>
          <a:xfrm>
            <a:off x="7539914" y="2037047"/>
            <a:ext cx="3326554" cy="7199034"/>
          </a:xfrm>
          <a:custGeom>
            <a:avLst/>
            <a:gdLst/>
            <a:ahLst/>
            <a:cxnLst/>
            <a:rect l="l" t="t" r="r" b="b"/>
            <a:pathLst>
              <a:path w="3326554" h="7199034">
                <a:moveTo>
                  <a:pt x="0" y="0"/>
                </a:moveTo>
                <a:lnTo>
                  <a:pt x="3326553" y="0"/>
                </a:lnTo>
                <a:lnTo>
                  <a:pt x="3326553" y="7199034"/>
                </a:lnTo>
                <a:lnTo>
                  <a:pt x="0" y="7199034"/>
                </a:lnTo>
                <a:lnTo>
                  <a:pt x="0" y="0"/>
                </a:lnTo>
                <a:close/>
              </a:path>
            </a:pathLst>
          </a:custGeom>
          <a:blipFill>
            <a:blip r:embed="rId5"/>
            <a:stretch>
              <a:fillRect/>
            </a:stretch>
          </a:blipFill>
        </p:spPr>
      </p:sp>
      <p:sp>
        <p:nvSpPr>
          <p:cNvPr id="10" name="Freeform 10"/>
          <p:cNvSpPr/>
          <p:nvPr/>
        </p:nvSpPr>
        <p:spPr>
          <a:xfrm>
            <a:off x="7292635" y="1884973"/>
            <a:ext cx="3711888" cy="7638189"/>
          </a:xfrm>
          <a:custGeom>
            <a:avLst/>
            <a:gdLst/>
            <a:ahLst/>
            <a:cxnLst/>
            <a:rect l="l" t="t" r="r" b="b"/>
            <a:pathLst>
              <a:path w="3711888" h="7638189">
                <a:moveTo>
                  <a:pt x="0" y="0"/>
                </a:moveTo>
                <a:lnTo>
                  <a:pt x="3711888" y="0"/>
                </a:lnTo>
                <a:lnTo>
                  <a:pt x="3711888" y="7638190"/>
                </a:lnTo>
                <a:lnTo>
                  <a:pt x="0" y="7638190"/>
                </a:lnTo>
                <a:lnTo>
                  <a:pt x="0" y="0"/>
                </a:lnTo>
                <a:close/>
              </a:path>
            </a:pathLst>
          </a:custGeom>
          <a:blipFill>
            <a:blip r:embed="rId6"/>
            <a:stretch>
              <a:fillRect l="-620" t="-1170" r="-2431"/>
            </a:stretch>
          </a:blipFill>
        </p:spPr>
      </p:sp>
      <p:sp>
        <p:nvSpPr>
          <p:cNvPr id="11" name="Freeform 11"/>
          <p:cNvSpPr/>
          <p:nvPr/>
        </p:nvSpPr>
        <p:spPr>
          <a:xfrm>
            <a:off x="2190795" y="7984145"/>
            <a:ext cx="1164692" cy="874192"/>
          </a:xfrm>
          <a:custGeom>
            <a:avLst/>
            <a:gdLst/>
            <a:ahLst/>
            <a:cxnLst/>
            <a:rect l="l" t="t" r="r" b="b"/>
            <a:pathLst>
              <a:path w="1164692" h="874192">
                <a:moveTo>
                  <a:pt x="0" y="0"/>
                </a:moveTo>
                <a:lnTo>
                  <a:pt x="1164693" y="0"/>
                </a:lnTo>
                <a:lnTo>
                  <a:pt x="1164693" y="874192"/>
                </a:lnTo>
                <a:lnTo>
                  <a:pt x="0" y="874192"/>
                </a:lnTo>
                <a:lnTo>
                  <a:pt x="0" y="0"/>
                </a:lnTo>
                <a:close/>
              </a:path>
            </a:pathLst>
          </a:custGeom>
          <a:blipFill>
            <a:blip r:embed="rId7"/>
            <a:stretch>
              <a:fillRect/>
            </a:stretch>
          </a:blipFill>
        </p:spPr>
      </p:sp>
      <p:sp>
        <p:nvSpPr>
          <p:cNvPr id="12" name="Freeform 12"/>
          <p:cNvSpPr/>
          <p:nvPr/>
        </p:nvSpPr>
        <p:spPr>
          <a:xfrm>
            <a:off x="1982705" y="9112418"/>
            <a:ext cx="904335" cy="904335"/>
          </a:xfrm>
          <a:custGeom>
            <a:avLst/>
            <a:gdLst/>
            <a:ahLst/>
            <a:cxnLst/>
            <a:rect l="l" t="t" r="r" b="b"/>
            <a:pathLst>
              <a:path w="904335" h="904335">
                <a:moveTo>
                  <a:pt x="0" y="0"/>
                </a:moveTo>
                <a:lnTo>
                  <a:pt x="904335" y="0"/>
                </a:lnTo>
                <a:lnTo>
                  <a:pt x="904335" y="904335"/>
                </a:lnTo>
                <a:lnTo>
                  <a:pt x="0" y="904335"/>
                </a:lnTo>
                <a:lnTo>
                  <a:pt x="0" y="0"/>
                </a:lnTo>
                <a:close/>
              </a:path>
            </a:pathLst>
          </a:custGeom>
          <a:blipFill>
            <a:blip r:embed="rId8"/>
            <a:stretch>
              <a:fillRect/>
            </a:stretch>
          </a:blipFill>
        </p:spPr>
      </p:sp>
      <p:sp>
        <p:nvSpPr>
          <p:cNvPr id="13" name="Freeform 13"/>
          <p:cNvSpPr/>
          <p:nvPr/>
        </p:nvSpPr>
        <p:spPr>
          <a:xfrm>
            <a:off x="5290618" y="8099836"/>
            <a:ext cx="736043" cy="642811"/>
          </a:xfrm>
          <a:custGeom>
            <a:avLst/>
            <a:gdLst/>
            <a:ahLst/>
            <a:cxnLst/>
            <a:rect l="l" t="t" r="r" b="b"/>
            <a:pathLst>
              <a:path w="736043" h="642811">
                <a:moveTo>
                  <a:pt x="0" y="0"/>
                </a:moveTo>
                <a:lnTo>
                  <a:pt x="736043" y="0"/>
                </a:lnTo>
                <a:lnTo>
                  <a:pt x="736043" y="642811"/>
                </a:lnTo>
                <a:lnTo>
                  <a:pt x="0" y="642811"/>
                </a:lnTo>
                <a:lnTo>
                  <a:pt x="0" y="0"/>
                </a:lnTo>
                <a:close/>
              </a:path>
            </a:pathLst>
          </a:custGeom>
          <a:blipFill>
            <a:blip r:embed="rId9"/>
            <a:stretch>
              <a:fillRect/>
            </a:stretch>
          </a:blipFill>
        </p:spPr>
      </p:sp>
      <p:sp>
        <p:nvSpPr>
          <p:cNvPr id="14" name="Freeform 14"/>
          <p:cNvSpPr/>
          <p:nvPr/>
        </p:nvSpPr>
        <p:spPr>
          <a:xfrm>
            <a:off x="3090206" y="9172130"/>
            <a:ext cx="795231" cy="702066"/>
          </a:xfrm>
          <a:custGeom>
            <a:avLst/>
            <a:gdLst/>
            <a:ahLst/>
            <a:cxnLst/>
            <a:rect l="l" t="t" r="r" b="b"/>
            <a:pathLst>
              <a:path w="795231" h="702066">
                <a:moveTo>
                  <a:pt x="0" y="0"/>
                </a:moveTo>
                <a:lnTo>
                  <a:pt x="795231" y="0"/>
                </a:lnTo>
                <a:lnTo>
                  <a:pt x="795231" y="702066"/>
                </a:lnTo>
                <a:lnTo>
                  <a:pt x="0" y="702066"/>
                </a:lnTo>
                <a:lnTo>
                  <a:pt x="0" y="0"/>
                </a:lnTo>
                <a:close/>
              </a:path>
            </a:pathLst>
          </a:custGeom>
          <a:blipFill>
            <a:blip r:embed="rId10"/>
            <a:stretch>
              <a:fillRect/>
            </a:stretch>
          </a:blipFill>
        </p:spPr>
      </p:sp>
      <p:sp>
        <p:nvSpPr>
          <p:cNvPr id="15" name="Freeform 15"/>
          <p:cNvSpPr/>
          <p:nvPr/>
        </p:nvSpPr>
        <p:spPr>
          <a:xfrm>
            <a:off x="1192765" y="9055123"/>
            <a:ext cx="789940" cy="936079"/>
          </a:xfrm>
          <a:custGeom>
            <a:avLst/>
            <a:gdLst/>
            <a:ahLst/>
            <a:cxnLst/>
            <a:rect l="l" t="t" r="r" b="b"/>
            <a:pathLst>
              <a:path w="789940" h="936079">
                <a:moveTo>
                  <a:pt x="0" y="0"/>
                </a:moveTo>
                <a:lnTo>
                  <a:pt x="789940" y="0"/>
                </a:lnTo>
                <a:lnTo>
                  <a:pt x="789940" y="936079"/>
                </a:lnTo>
                <a:lnTo>
                  <a:pt x="0" y="936079"/>
                </a:lnTo>
                <a:lnTo>
                  <a:pt x="0" y="0"/>
                </a:lnTo>
                <a:close/>
              </a:path>
            </a:pathLst>
          </a:custGeom>
          <a:blipFill>
            <a:blip r:embed="rId11"/>
            <a:stretch>
              <a:fillRect/>
            </a:stretch>
          </a:blipFill>
        </p:spPr>
      </p:sp>
      <p:sp>
        <p:nvSpPr>
          <p:cNvPr id="16" name="Freeform 16"/>
          <p:cNvSpPr/>
          <p:nvPr/>
        </p:nvSpPr>
        <p:spPr>
          <a:xfrm>
            <a:off x="3355488" y="8137232"/>
            <a:ext cx="1752389" cy="576679"/>
          </a:xfrm>
          <a:custGeom>
            <a:avLst/>
            <a:gdLst/>
            <a:ahLst/>
            <a:cxnLst/>
            <a:rect l="l" t="t" r="r" b="b"/>
            <a:pathLst>
              <a:path w="1752389" h="576679">
                <a:moveTo>
                  <a:pt x="0" y="0"/>
                </a:moveTo>
                <a:lnTo>
                  <a:pt x="1752389" y="0"/>
                </a:lnTo>
                <a:lnTo>
                  <a:pt x="1752389" y="576679"/>
                </a:lnTo>
                <a:lnTo>
                  <a:pt x="0" y="576679"/>
                </a:lnTo>
                <a:lnTo>
                  <a:pt x="0" y="0"/>
                </a:lnTo>
                <a:close/>
              </a:path>
            </a:pathLst>
          </a:custGeom>
          <a:blipFill>
            <a:blip r:embed="rId12"/>
            <a:stretch>
              <a:fillRect/>
            </a:stretch>
          </a:blipFill>
        </p:spPr>
      </p:sp>
      <p:sp>
        <p:nvSpPr>
          <p:cNvPr id="17" name="Freeform 17"/>
          <p:cNvSpPr/>
          <p:nvPr/>
        </p:nvSpPr>
        <p:spPr>
          <a:xfrm>
            <a:off x="1192765" y="7972128"/>
            <a:ext cx="998030" cy="898227"/>
          </a:xfrm>
          <a:custGeom>
            <a:avLst/>
            <a:gdLst/>
            <a:ahLst/>
            <a:cxnLst/>
            <a:rect l="l" t="t" r="r" b="b"/>
            <a:pathLst>
              <a:path w="998030" h="898227">
                <a:moveTo>
                  <a:pt x="0" y="0"/>
                </a:moveTo>
                <a:lnTo>
                  <a:pt x="998030" y="0"/>
                </a:lnTo>
                <a:lnTo>
                  <a:pt x="998030" y="898226"/>
                </a:lnTo>
                <a:lnTo>
                  <a:pt x="0" y="898226"/>
                </a:lnTo>
                <a:lnTo>
                  <a:pt x="0" y="0"/>
                </a:lnTo>
                <a:close/>
              </a:path>
            </a:pathLst>
          </a:custGeom>
          <a:blipFill>
            <a:blip r:embed="rId13"/>
            <a:stretch>
              <a:fillRect/>
            </a:stretch>
          </a:blipFill>
        </p:spPr>
      </p:sp>
      <p:sp>
        <p:nvSpPr>
          <p:cNvPr id="18" name="Freeform 18"/>
          <p:cNvSpPr/>
          <p:nvPr/>
        </p:nvSpPr>
        <p:spPr>
          <a:xfrm>
            <a:off x="3885437" y="9005710"/>
            <a:ext cx="2529219" cy="1034905"/>
          </a:xfrm>
          <a:custGeom>
            <a:avLst/>
            <a:gdLst/>
            <a:ahLst/>
            <a:cxnLst/>
            <a:rect l="l" t="t" r="r" b="b"/>
            <a:pathLst>
              <a:path w="2529219" h="1034905">
                <a:moveTo>
                  <a:pt x="0" y="0"/>
                </a:moveTo>
                <a:lnTo>
                  <a:pt x="2529219" y="0"/>
                </a:lnTo>
                <a:lnTo>
                  <a:pt x="2529219" y="1034905"/>
                </a:lnTo>
                <a:lnTo>
                  <a:pt x="0" y="1034905"/>
                </a:lnTo>
                <a:lnTo>
                  <a:pt x="0" y="0"/>
                </a:lnTo>
                <a:close/>
              </a:path>
            </a:pathLst>
          </a:custGeom>
          <a:blipFill>
            <a:blip r:embed="rId14"/>
            <a:stretch>
              <a:fillRect/>
            </a:stretch>
          </a:blipFill>
        </p:spPr>
      </p:sp>
      <p:sp>
        <p:nvSpPr>
          <p:cNvPr id="19" name="TextBox 19"/>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Conclusion</a:t>
            </a:r>
          </a:p>
        </p:txBody>
      </p:sp>
      <p:sp>
        <p:nvSpPr>
          <p:cNvPr id="20" name="TextBox 20"/>
          <p:cNvSpPr txBox="1"/>
          <p:nvPr/>
        </p:nvSpPr>
        <p:spPr>
          <a:xfrm>
            <a:off x="1192765" y="6595447"/>
            <a:ext cx="5566470" cy="976630"/>
          </a:xfrm>
          <a:prstGeom prst="rect">
            <a:avLst/>
          </a:prstGeom>
        </p:spPr>
        <p:txBody>
          <a:bodyPr lIns="0" tIns="0" rIns="0" bIns="0" rtlCol="0" anchor="t">
            <a:spAutoFit/>
          </a:bodyPr>
          <a:lstStyle/>
          <a:p>
            <a:pPr algn="ctr">
              <a:lnSpc>
                <a:spcPts val="3919"/>
              </a:lnSpc>
            </a:pPr>
            <a:r>
              <a:rPr lang="en-US" sz="2799">
                <a:solidFill>
                  <a:srgbClr val="000000"/>
                </a:solidFill>
                <a:latin typeface="Prompt Bold"/>
              </a:rPr>
              <a:t>https://cutinuous.web.app</a:t>
            </a:r>
          </a:p>
          <a:p>
            <a:pPr algn="ctr">
              <a:lnSpc>
                <a:spcPts val="3919"/>
              </a:lnSpc>
              <a:spcBef>
                <a:spcPct val="0"/>
              </a:spcBef>
            </a:pPr>
            <a:r>
              <a:rPr lang="en-US" sz="2799">
                <a:solidFill>
                  <a:srgbClr val="000000"/>
                </a:solidFill>
                <a:latin typeface="Prompt Bold"/>
              </a:rPr>
              <a:t>https://cutinuous.jingjietan.com</a:t>
            </a:r>
          </a:p>
        </p:txBody>
      </p:sp>
      <p:sp>
        <p:nvSpPr>
          <p:cNvPr id="21" name="TextBox 21"/>
          <p:cNvSpPr txBox="1"/>
          <p:nvPr/>
        </p:nvSpPr>
        <p:spPr>
          <a:xfrm>
            <a:off x="12404698" y="4427718"/>
            <a:ext cx="5240844" cy="1276350"/>
          </a:xfrm>
          <a:prstGeom prst="rect">
            <a:avLst/>
          </a:prstGeom>
        </p:spPr>
        <p:txBody>
          <a:bodyPr lIns="0" tIns="0" rIns="0" bIns="0" rtlCol="0" anchor="t">
            <a:spAutoFit/>
          </a:bodyPr>
          <a:lstStyle/>
          <a:p>
            <a:pPr>
              <a:lnSpc>
                <a:spcPts val="10499"/>
              </a:lnSpc>
            </a:pPr>
            <a:r>
              <a:rPr lang="en-US" sz="7499">
                <a:solidFill>
                  <a:srgbClr val="000000"/>
                </a:solidFill>
                <a:latin typeface="Prompt Bold"/>
              </a:rPr>
              <a:t>Thank you</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93031" y="9258300"/>
            <a:ext cx="2967861" cy="296786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5" name="Freeform 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6" name="Freeform 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7" name="AutoShape 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8" name="Freeform 8"/>
          <p:cNvSpPr/>
          <p:nvPr/>
        </p:nvSpPr>
        <p:spPr>
          <a:xfrm>
            <a:off x="5420137" y="2553423"/>
            <a:ext cx="8325521" cy="6218019"/>
          </a:xfrm>
          <a:custGeom>
            <a:avLst/>
            <a:gdLst/>
            <a:ahLst/>
            <a:cxnLst/>
            <a:rect l="l" t="t" r="r" b="b"/>
            <a:pathLst>
              <a:path w="8325521" h="6218019">
                <a:moveTo>
                  <a:pt x="0" y="0"/>
                </a:moveTo>
                <a:lnTo>
                  <a:pt x="8325521" y="0"/>
                </a:lnTo>
                <a:lnTo>
                  <a:pt x="8325521" y="6218019"/>
                </a:lnTo>
                <a:lnTo>
                  <a:pt x="0" y="6218019"/>
                </a:lnTo>
                <a:lnTo>
                  <a:pt x="0" y="0"/>
                </a:lnTo>
                <a:close/>
              </a:path>
            </a:pathLst>
          </a:custGeom>
          <a:blipFill>
            <a:blip r:embed="rId6"/>
            <a:stretch>
              <a:fillRect l="-12099"/>
            </a:stretch>
          </a:blipFill>
        </p:spPr>
      </p:sp>
      <p:sp>
        <p:nvSpPr>
          <p:cNvPr id="9" name="Freeform 9"/>
          <p:cNvSpPr/>
          <p:nvPr/>
        </p:nvSpPr>
        <p:spPr>
          <a:xfrm>
            <a:off x="2308056" y="4560850"/>
            <a:ext cx="2392326" cy="2057400"/>
          </a:xfrm>
          <a:custGeom>
            <a:avLst/>
            <a:gdLst/>
            <a:ahLst/>
            <a:cxnLst/>
            <a:rect l="l" t="t" r="r" b="b"/>
            <a:pathLst>
              <a:path w="2392326" h="2057400">
                <a:moveTo>
                  <a:pt x="0" y="0"/>
                </a:moveTo>
                <a:lnTo>
                  <a:pt x="2392325" y="0"/>
                </a:lnTo>
                <a:lnTo>
                  <a:pt x="239232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Problem Statement : </a:t>
            </a:r>
            <a:r>
              <a:rPr lang="en-US" sz="3199">
                <a:solidFill>
                  <a:srgbClr val="000000"/>
                </a:solidFill>
                <a:latin typeface="Prompt"/>
              </a:rPr>
              <a:t>a baby change their size so fast  </a:t>
            </a:r>
          </a:p>
        </p:txBody>
      </p:sp>
      <p:sp>
        <p:nvSpPr>
          <p:cNvPr id="11" name="TextBox 11"/>
          <p:cNvSpPr txBox="1"/>
          <p:nvPr/>
        </p:nvSpPr>
        <p:spPr>
          <a:xfrm>
            <a:off x="1215370" y="2683059"/>
            <a:ext cx="4577696" cy="1099708"/>
          </a:xfrm>
          <a:prstGeom prst="rect">
            <a:avLst/>
          </a:prstGeom>
        </p:spPr>
        <p:txBody>
          <a:bodyPr lIns="0" tIns="0" rIns="0" bIns="0" rtlCol="0" anchor="t">
            <a:spAutoFit/>
          </a:bodyPr>
          <a:lstStyle/>
          <a:p>
            <a:pPr algn="ctr">
              <a:lnSpc>
                <a:spcPts val="4480"/>
              </a:lnSpc>
            </a:pPr>
            <a:r>
              <a:rPr lang="en-US" sz="3200">
                <a:solidFill>
                  <a:srgbClr val="000000"/>
                </a:solidFill>
                <a:latin typeface="Open Sans Bold"/>
              </a:rPr>
              <a:t>Who is shopping for clothes the most?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8436" y="4433887"/>
            <a:ext cx="10565200" cy="1276350"/>
          </a:xfrm>
          <a:prstGeom prst="rect">
            <a:avLst/>
          </a:prstGeom>
        </p:spPr>
        <p:txBody>
          <a:bodyPr lIns="0" tIns="0" rIns="0" bIns="0" rtlCol="0" anchor="t">
            <a:spAutoFit/>
          </a:bodyPr>
          <a:lstStyle/>
          <a:p>
            <a:pPr>
              <a:lnSpc>
                <a:spcPts val="10499"/>
              </a:lnSpc>
            </a:pPr>
            <a:r>
              <a:rPr lang="en-US" sz="7499">
                <a:solidFill>
                  <a:srgbClr val="000000"/>
                </a:solidFill>
                <a:latin typeface="Prompt Bold"/>
              </a:rPr>
              <a:t>APPENDIX</a:t>
            </a:r>
          </a:p>
        </p:txBody>
      </p:sp>
      <p:grpSp>
        <p:nvGrpSpPr>
          <p:cNvPr id="3" name="Group 3"/>
          <p:cNvGrpSpPr>
            <a:grpSpLocks noChangeAspect="1"/>
          </p:cNvGrpSpPr>
          <p:nvPr/>
        </p:nvGrpSpPr>
        <p:grpSpPr>
          <a:xfrm>
            <a:off x="7923361" y="1878476"/>
            <a:ext cx="6705047" cy="6705047"/>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grpSp>
        <p:nvGrpSpPr>
          <p:cNvPr id="5" name="Group 5"/>
          <p:cNvGrpSpPr>
            <a:grpSpLocks noChangeAspect="1"/>
          </p:cNvGrpSpPr>
          <p:nvPr/>
        </p:nvGrpSpPr>
        <p:grpSpPr>
          <a:xfrm>
            <a:off x="7732632" y="1703477"/>
            <a:ext cx="2300252" cy="2300252"/>
            <a:chOff x="0" y="0"/>
            <a:chExt cx="2787650" cy="2787650"/>
          </a:xfrm>
        </p:grpSpPr>
        <p:sp>
          <p:nvSpPr>
            <p:cNvPr id="6" name="Freeform 6"/>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4CBC6"/>
            </a:solid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52255" y="1028700"/>
            <a:ext cx="5590761" cy="8229600"/>
          </a:xfrm>
          <a:custGeom>
            <a:avLst/>
            <a:gdLst/>
            <a:ahLst/>
            <a:cxnLst/>
            <a:rect l="l" t="t" r="r" b="b"/>
            <a:pathLst>
              <a:path w="5590761" h="8229600">
                <a:moveTo>
                  <a:pt x="0" y="0"/>
                </a:moveTo>
                <a:lnTo>
                  <a:pt x="5590761" y="0"/>
                </a:lnTo>
                <a:lnTo>
                  <a:pt x="5590761" y="8229600"/>
                </a:lnTo>
                <a:lnTo>
                  <a:pt x="0" y="8229600"/>
                </a:lnTo>
                <a:lnTo>
                  <a:pt x="0" y="0"/>
                </a:lnTo>
                <a:close/>
              </a:path>
            </a:pathLst>
          </a:custGeom>
          <a:blipFill>
            <a:blip r:embed="rId2"/>
            <a:stretch>
              <a:fillRect/>
            </a:stretch>
          </a:blipFill>
        </p:spPr>
      </p:sp>
      <p:sp>
        <p:nvSpPr>
          <p:cNvPr id="3" name="Freeform 3"/>
          <p:cNvSpPr/>
          <p:nvPr/>
        </p:nvSpPr>
        <p:spPr>
          <a:xfrm>
            <a:off x="944984" y="1285776"/>
            <a:ext cx="10384184" cy="7715449"/>
          </a:xfrm>
          <a:custGeom>
            <a:avLst/>
            <a:gdLst/>
            <a:ahLst/>
            <a:cxnLst/>
            <a:rect l="l" t="t" r="r" b="b"/>
            <a:pathLst>
              <a:path w="10384184" h="7715449">
                <a:moveTo>
                  <a:pt x="0" y="0"/>
                </a:moveTo>
                <a:lnTo>
                  <a:pt x="10384184" y="0"/>
                </a:lnTo>
                <a:lnTo>
                  <a:pt x="10384184" y="7715448"/>
                </a:lnTo>
                <a:lnTo>
                  <a:pt x="0" y="7715448"/>
                </a:lnTo>
                <a:lnTo>
                  <a:pt x="0" y="0"/>
                </a:lnTo>
                <a:close/>
              </a:path>
            </a:pathLst>
          </a:custGeom>
          <a:blipFill>
            <a:blip r:embed="rId3"/>
            <a:stretch>
              <a:fillRect/>
            </a:stretch>
          </a:blipFill>
        </p:spPr>
      </p:sp>
    </p:spTree>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65613" y="1736892"/>
            <a:ext cx="11756775" cy="7224281"/>
          </a:xfrm>
          <a:custGeom>
            <a:avLst/>
            <a:gdLst/>
            <a:ahLst/>
            <a:cxnLst/>
            <a:rect l="l" t="t" r="r" b="b"/>
            <a:pathLst>
              <a:path w="11756775" h="7224281">
                <a:moveTo>
                  <a:pt x="0" y="0"/>
                </a:moveTo>
                <a:lnTo>
                  <a:pt x="11756774" y="0"/>
                </a:lnTo>
                <a:lnTo>
                  <a:pt x="11756774" y="7224281"/>
                </a:lnTo>
                <a:lnTo>
                  <a:pt x="0" y="7224281"/>
                </a:lnTo>
                <a:lnTo>
                  <a:pt x="0" y="0"/>
                </a:lnTo>
                <a:close/>
              </a:path>
            </a:pathLst>
          </a:custGeom>
          <a:blipFill>
            <a:blip r:embed="rId2"/>
            <a:stretch>
              <a:fillRect/>
            </a:stretch>
          </a:blipFill>
        </p:spPr>
      </p:sp>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435222"/>
            <a:ext cx="7908171" cy="5416556"/>
          </a:xfrm>
          <a:custGeom>
            <a:avLst/>
            <a:gdLst/>
            <a:ahLst/>
            <a:cxnLst/>
            <a:rect l="l" t="t" r="r" b="b"/>
            <a:pathLst>
              <a:path w="7908171" h="5416556">
                <a:moveTo>
                  <a:pt x="0" y="0"/>
                </a:moveTo>
                <a:lnTo>
                  <a:pt x="7908171" y="0"/>
                </a:lnTo>
                <a:lnTo>
                  <a:pt x="7908171" y="5416556"/>
                </a:lnTo>
                <a:lnTo>
                  <a:pt x="0" y="5416556"/>
                </a:lnTo>
                <a:lnTo>
                  <a:pt x="0" y="0"/>
                </a:lnTo>
                <a:close/>
              </a:path>
            </a:pathLst>
          </a:custGeom>
          <a:blipFill>
            <a:blip r:embed="rId2"/>
            <a:stretch>
              <a:fillRect/>
            </a:stretch>
          </a:blipFill>
        </p:spPr>
      </p:sp>
      <p:sp>
        <p:nvSpPr>
          <p:cNvPr id="3" name="Freeform 3"/>
          <p:cNvSpPr/>
          <p:nvPr/>
        </p:nvSpPr>
        <p:spPr>
          <a:xfrm>
            <a:off x="9351129" y="2435222"/>
            <a:ext cx="7908171" cy="5416556"/>
          </a:xfrm>
          <a:custGeom>
            <a:avLst/>
            <a:gdLst/>
            <a:ahLst/>
            <a:cxnLst/>
            <a:rect l="l" t="t" r="r" b="b"/>
            <a:pathLst>
              <a:path w="7908171" h="5416556">
                <a:moveTo>
                  <a:pt x="0" y="0"/>
                </a:moveTo>
                <a:lnTo>
                  <a:pt x="7908171" y="0"/>
                </a:lnTo>
                <a:lnTo>
                  <a:pt x="7908171" y="5416556"/>
                </a:lnTo>
                <a:lnTo>
                  <a:pt x="0" y="5416556"/>
                </a:lnTo>
                <a:lnTo>
                  <a:pt x="0" y="0"/>
                </a:lnTo>
                <a:close/>
              </a:path>
            </a:pathLst>
          </a:custGeom>
          <a:blipFill>
            <a:blip r:embed="rId3"/>
            <a:stretch>
              <a:fillRect/>
            </a:stretch>
          </a:blipFill>
        </p:spPr>
      </p:sp>
    </p:spTree>
  </p:cSld>
  <p:clrMapOvr>
    <a:masterClrMapping/>
  </p:clrMapOvr>
  <p:transition>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4419" y="2252398"/>
            <a:ext cx="2156876" cy="548726"/>
            <a:chOff x="0" y="0"/>
            <a:chExt cx="3008043" cy="765270"/>
          </a:xfrm>
        </p:grpSpPr>
        <p:sp>
          <p:nvSpPr>
            <p:cNvPr id="3" name="Freeform 3"/>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grpSp>
        <p:nvGrpSpPr>
          <p:cNvPr id="4" name="Group 4"/>
          <p:cNvGrpSpPr/>
          <p:nvPr/>
        </p:nvGrpSpPr>
        <p:grpSpPr>
          <a:xfrm>
            <a:off x="1040606" y="1220375"/>
            <a:ext cx="3119292" cy="534178"/>
            <a:chOff x="0" y="0"/>
            <a:chExt cx="5728101" cy="980937"/>
          </a:xfrm>
        </p:grpSpPr>
        <p:sp>
          <p:nvSpPr>
            <p:cNvPr id="5" name="Freeform 5"/>
            <p:cNvSpPr/>
            <p:nvPr/>
          </p:nvSpPr>
          <p:spPr>
            <a:xfrm>
              <a:off x="0" y="0"/>
              <a:ext cx="5728102" cy="980937"/>
            </a:xfrm>
            <a:custGeom>
              <a:avLst/>
              <a:gdLst/>
              <a:ahLst/>
              <a:cxnLst/>
              <a:rect l="l" t="t" r="r" b="b"/>
              <a:pathLst>
                <a:path w="5728102" h="980937">
                  <a:moveTo>
                    <a:pt x="5603641" y="980937"/>
                  </a:moveTo>
                  <a:lnTo>
                    <a:pt x="124460" y="980937"/>
                  </a:lnTo>
                  <a:cubicBezTo>
                    <a:pt x="55880" y="980937"/>
                    <a:pt x="0" y="925057"/>
                    <a:pt x="0" y="856477"/>
                  </a:cubicBezTo>
                  <a:lnTo>
                    <a:pt x="0" y="124460"/>
                  </a:lnTo>
                  <a:cubicBezTo>
                    <a:pt x="0" y="55880"/>
                    <a:pt x="55880" y="0"/>
                    <a:pt x="124460" y="0"/>
                  </a:cubicBezTo>
                  <a:lnTo>
                    <a:pt x="5603641" y="0"/>
                  </a:lnTo>
                  <a:cubicBezTo>
                    <a:pt x="5672221" y="0"/>
                    <a:pt x="5728102" y="55880"/>
                    <a:pt x="5728102" y="124460"/>
                  </a:cubicBezTo>
                  <a:lnTo>
                    <a:pt x="5728102" y="856477"/>
                  </a:lnTo>
                  <a:cubicBezTo>
                    <a:pt x="5728102" y="925057"/>
                    <a:pt x="5672221" y="980937"/>
                    <a:pt x="5603641" y="980937"/>
                  </a:cubicBezTo>
                  <a:close/>
                </a:path>
              </a:pathLst>
            </a:custGeom>
            <a:solidFill>
              <a:srgbClr val="D9D9D9"/>
            </a:solidFill>
          </p:spPr>
        </p:sp>
      </p:grpSp>
      <p:sp>
        <p:nvSpPr>
          <p:cNvPr id="6" name="AutoShape 6"/>
          <p:cNvSpPr/>
          <p:nvPr/>
        </p:nvSpPr>
        <p:spPr>
          <a:xfrm>
            <a:off x="1028700" y="1028700"/>
            <a:ext cx="11906" cy="8229600"/>
          </a:xfrm>
          <a:prstGeom prst="line">
            <a:avLst/>
          </a:prstGeom>
          <a:ln w="47625" cap="rnd">
            <a:solidFill>
              <a:srgbClr val="DDBEA0"/>
            </a:solidFill>
            <a:prstDash val="solid"/>
            <a:headEnd type="none" w="sm" len="sm"/>
            <a:tailEnd type="none" w="sm" len="sm"/>
          </a:ln>
        </p:spPr>
      </p:sp>
      <p:sp>
        <p:nvSpPr>
          <p:cNvPr id="7" name="AutoShape 7"/>
          <p:cNvSpPr/>
          <p:nvPr/>
        </p:nvSpPr>
        <p:spPr>
          <a:xfrm flipH="1">
            <a:off x="7314909" y="1028700"/>
            <a:ext cx="23812" cy="7266765"/>
          </a:xfrm>
          <a:prstGeom prst="line">
            <a:avLst/>
          </a:prstGeom>
          <a:ln w="47625" cap="rnd">
            <a:solidFill>
              <a:srgbClr val="DDBEA0"/>
            </a:solidFill>
            <a:prstDash val="solid"/>
            <a:headEnd type="none" w="sm" len="sm"/>
            <a:tailEnd type="none" w="sm" len="sm"/>
          </a:ln>
        </p:spPr>
      </p:sp>
      <p:sp>
        <p:nvSpPr>
          <p:cNvPr id="8" name="AutoShape 8"/>
          <p:cNvSpPr/>
          <p:nvPr/>
        </p:nvSpPr>
        <p:spPr>
          <a:xfrm flipH="1">
            <a:off x="1028671" y="1754553"/>
            <a:ext cx="12662935" cy="23812"/>
          </a:xfrm>
          <a:prstGeom prst="line">
            <a:avLst/>
          </a:prstGeom>
          <a:ln w="47625" cap="rnd">
            <a:solidFill>
              <a:srgbClr val="DDBEA0"/>
            </a:solidFill>
            <a:prstDash val="solid"/>
            <a:headEnd type="none" w="sm" len="sm"/>
            <a:tailEnd type="none" w="sm" len="sm"/>
          </a:ln>
        </p:spPr>
      </p:sp>
      <p:sp>
        <p:nvSpPr>
          <p:cNvPr id="9" name="TextBox 9"/>
          <p:cNvSpPr txBox="1"/>
          <p:nvPr/>
        </p:nvSpPr>
        <p:spPr>
          <a:xfrm>
            <a:off x="2371429" y="1401739"/>
            <a:ext cx="45764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2023</a:t>
            </a:r>
          </a:p>
        </p:txBody>
      </p:sp>
      <p:sp>
        <p:nvSpPr>
          <p:cNvPr id="10" name="AutoShape 10"/>
          <p:cNvSpPr/>
          <p:nvPr/>
        </p:nvSpPr>
        <p:spPr>
          <a:xfrm>
            <a:off x="4183711" y="1028700"/>
            <a:ext cx="47625" cy="7266765"/>
          </a:xfrm>
          <a:prstGeom prst="line">
            <a:avLst/>
          </a:prstGeom>
          <a:ln w="47625" cap="rnd">
            <a:solidFill>
              <a:srgbClr val="DDBEA0"/>
            </a:solidFill>
            <a:prstDash val="solid"/>
            <a:headEnd type="none" w="sm" len="sm"/>
            <a:tailEnd type="none" w="sm" len="sm"/>
          </a:ln>
        </p:spPr>
      </p:sp>
      <p:grpSp>
        <p:nvGrpSpPr>
          <p:cNvPr id="11" name="Group 11"/>
          <p:cNvGrpSpPr/>
          <p:nvPr/>
        </p:nvGrpSpPr>
        <p:grpSpPr>
          <a:xfrm>
            <a:off x="4231335" y="1220375"/>
            <a:ext cx="3119292" cy="534178"/>
            <a:chOff x="0" y="0"/>
            <a:chExt cx="5728101" cy="980937"/>
          </a:xfrm>
        </p:grpSpPr>
        <p:sp>
          <p:nvSpPr>
            <p:cNvPr id="12" name="Freeform 12"/>
            <p:cNvSpPr/>
            <p:nvPr/>
          </p:nvSpPr>
          <p:spPr>
            <a:xfrm>
              <a:off x="0" y="0"/>
              <a:ext cx="5728102" cy="980937"/>
            </a:xfrm>
            <a:custGeom>
              <a:avLst/>
              <a:gdLst/>
              <a:ahLst/>
              <a:cxnLst/>
              <a:rect l="l" t="t" r="r" b="b"/>
              <a:pathLst>
                <a:path w="5728102" h="980937">
                  <a:moveTo>
                    <a:pt x="5603641" y="980937"/>
                  </a:moveTo>
                  <a:lnTo>
                    <a:pt x="124460" y="980937"/>
                  </a:lnTo>
                  <a:cubicBezTo>
                    <a:pt x="55880" y="980937"/>
                    <a:pt x="0" y="925057"/>
                    <a:pt x="0" y="856477"/>
                  </a:cubicBezTo>
                  <a:lnTo>
                    <a:pt x="0" y="124460"/>
                  </a:lnTo>
                  <a:cubicBezTo>
                    <a:pt x="0" y="55880"/>
                    <a:pt x="55880" y="0"/>
                    <a:pt x="124460" y="0"/>
                  </a:cubicBezTo>
                  <a:lnTo>
                    <a:pt x="5603641" y="0"/>
                  </a:lnTo>
                  <a:cubicBezTo>
                    <a:pt x="5672221" y="0"/>
                    <a:pt x="5728102" y="55880"/>
                    <a:pt x="5728102" y="124460"/>
                  </a:cubicBezTo>
                  <a:lnTo>
                    <a:pt x="5728102" y="856477"/>
                  </a:lnTo>
                  <a:cubicBezTo>
                    <a:pt x="5728102" y="925057"/>
                    <a:pt x="5672221" y="980937"/>
                    <a:pt x="5603641" y="980937"/>
                  </a:cubicBezTo>
                  <a:close/>
                </a:path>
              </a:pathLst>
            </a:custGeom>
            <a:solidFill>
              <a:srgbClr val="D9D9D9"/>
            </a:solidFill>
          </p:spPr>
        </p:sp>
      </p:grpSp>
      <p:sp>
        <p:nvSpPr>
          <p:cNvPr id="13" name="TextBox 13"/>
          <p:cNvSpPr txBox="1"/>
          <p:nvPr/>
        </p:nvSpPr>
        <p:spPr>
          <a:xfrm>
            <a:off x="5562158" y="1401739"/>
            <a:ext cx="45764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2024</a:t>
            </a:r>
          </a:p>
        </p:txBody>
      </p:sp>
      <p:grpSp>
        <p:nvGrpSpPr>
          <p:cNvPr id="14" name="Group 14"/>
          <p:cNvGrpSpPr/>
          <p:nvPr/>
        </p:nvGrpSpPr>
        <p:grpSpPr>
          <a:xfrm>
            <a:off x="6554030" y="6076072"/>
            <a:ext cx="1992406" cy="506884"/>
            <a:chOff x="0" y="0"/>
            <a:chExt cx="3008043" cy="765270"/>
          </a:xfrm>
        </p:grpSpPr>
        <p:sp>
          <p:nvSpPr>
            <p:cNvPr id="15" name="Freeform 15"/>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grpSp>
        <p:nvGrpSpPr>
          <p:cNvPr id="16" name="Group 16"/>
          <p:cNvGrpSpPr/>
          <p:nvPr/>
        </p:nvGrpSpPr>
        <p:grpSpPr>
          <a:xfrm>
            <a:off x="7386346" y="1220375"/>
            <a:ext cx="3119292" cy="534178"/>
            <a:chOff x="0" y="0"/>
            <a:chExt cx="5728101" cy="980937"/>
          </a:xfrm>
        </p:grpSpPr>
        <p:sp>
          <p:nvSpPr>
            <p:cNvPr id="17" name="Freeform 17"/>
            <p:cNvSpPr/>
            <p:nvPr/>
          </p:nvSpPr>
          <p:spPr>
            <a:xfrm>
              <a:off x="0" y="0"/>
              <a:ext cx="5728102" cy="980937"/>
            </a:xfrm>
            <a:custGeom>
              <a:avLst/>
              <a:gdLst/>
              <a:ahLst/>
              <a:cxnLst/>
              <a:rect l="l" t="t" r="r" b="b"/>
              <a:pathLst>
                <a:path w="5728102" h="980937">
                  <a:moveTo>
                    <a:pt x="5603641" y="980937"/>
                  </a:moveTo>
                  <a:lnTo>
                    <a:pt x="124460" y="980937"/>
                  </a:lnTo>
                  <a:cubicBezTo>
                    <a:pt x="55880" y="980937"/>
                    <a:pt x="0" y="925057"/>
                    <a:pt x="0" y="856477"/>
                  </a:cubicBezTo>
                  <a:lnTo>
                    <a:pt x="0" y="124460"/>
                  </a:lnTo>
                  <a:cubicBezTo>
                    <a:pt x="0" y="55880"/>
                    <a:pt x="55880" y="0"/>
                    <a:pt x="124460" y="0"/>
                  </a:cubicBezTo>
                  <a:lnTo>
                    <a:pt x="5603641" y="0"/>
                  </a:lnTo>
                  <a:cubicBezTo>
                    <a:pt x="5672221" y="0"/>
                    <a:pt x="5728102" y="55880"/>
                    <a:pt x="5728102" y="124460"/>
                  </a:cubicBezTo>
                  <a:lnTo>
                    <a:pt x="5728102" y="856477"/>
                  </a:lnTo>
                  <a:cubicBezTo>
                    <a:pt x="5728102" y="925057"/>
                    <a:pt x="5672221" y="980937"/>
                    <a:pt x="5603641" y="980937"/>
                  </a:cubicBezTo>
                  <a:close/>
                </a:path>
              </a:pathLst>
            </a:custGeom>
            <a:solidFill>
              <a:srgbClr val="D9D9D9"/>
            </a:solidFill>
          </p:spPr>
        </p:sp>
      </p:grpSp>
      <p:sp>
        <p:nvSpPr>
          <p:cNvPr id="18" name="AutoShape 18"/>
          <p:cNvSpPr/>
          <p:nvPr/>
        </p:nvSpPr>
        <p:spPr>
          <a:xfrm>
            <a:off x="10529450" y="1028700"/>
            <a:ext cx="42908" cy="7266765"/>
          </a:xfrm>
          <a:prstGeom prst="line">
            <a:avLst/>
          </a:prstGeom>
          <a:ln w="47625" cap="rnd">
            <a:solidFill>
              <a:srgbClr val="DDBEA0"/>
            </a:solidFill>
            <a:prstDash val="solid"/>
            <a:headEnd type="none" w="sm" len="sm"/>
            <a:tailEnd type="none" w="sm" len="sm"/>
          </a:ln>
        </p:spPr>
      </p:sp>
      <p:grpSp>
        <p:nvGrpSpPr>
          <p:cNvPr id="19" name="Group 19"/>
          <p:cNvGrpSpPr/>
          <p:nvPr/>
        </p:nvGrpSpPr>
        <p:grpSpPr>
          <a:xfrm>
            <a:off x="10572358" y="1196562"/>
            <a:ext cx="3119292" cy="534178"/>
            <a:chOff x="0" y="0"/>
            <a:chExt cx="5728101" cy="980937"/>
          </a:xfrm>
        </p:grpSpPr>
        <p:sp>
          <p:nvSpPr>
            <p:cNvPr id="20" name="Freeform 20"/>
            <p:cNvSpPr/>
            <p:nvPr/>
          </p:nvSpPr>
          <p:spPr>
            <a:xfrm>
              <a:off x="0" y="0"/>
              <a:ext cx="5728102" cy="980937"/>
            </a:xfrm>
            <a:custGeom>
              <a:avLst/>
              <a:gdLst/>
              <a:ahLst/>
              <a:cxnLst/>
              <a:rect l="l" t="t" r="r" b="b"/>
              <a:pathLst>
                <a:path w="5728102" h="980937">
                  <a:moveTo>
                    <a:pt x="5603641" y="980937"/>
                  </a:moveTo>
                  <a:lnTo>
                    <a:pt x="124460" y="980937"/>
                  </a:lnTo>
                  <a:cubicBezTo>
                    <a:pt x="55880" y="980937"/>
                    <a:pt x="0" y="925057"/>
                    <a:pt x="0" y="856477"/>
                  </a:cubicBezTo>
                  <a:lnTo>
                    <a:pt x="0" y="124460"/>
                  </a:lnTo>
                  <a:cubicBezTo>
                    <a:pt x="0" y="55880"/>
                    <a:pt x="55880" y="0"/>
                    <a:pt x="124460" y="0"/>
                  </a:cubicBezTo>
                  <a:lnTo>
                    <a:pt x="5603641" y="0"/>
                  </a:lnTo>
                  <a:cubicBezTo>
                    <a:pt x="5672221" y="0"/>
                    <a:pt x="5728102" y="55880"/>
                    <a:pt x="5728102" y="124460"/>
                  </a:cubicBezTo>
                  <a:lnTo>
                    <a:pt x="5728102" y="856477"/>
                  </a:lnTo>
                  <a:cubicBezTo>
                    <a:pt x="5728102" y="925057"/>
                    <a:pt x="5672221" y="980937"/>
                    <a:pt x="5603641" y="980937"/>
                  </a:cubicBezTo>
                  <a:close/>
                </a:path>
              </a:pathLst>
            </a:custGeom>
            <a:solidFill>
              <a:srgbClr val="D9D9D9"/>
            </a:solidFill>
          </p:spPr>
        </p:sp>
      </p:grpSp>
      <p:sp>
        <p:nvSpPr>
          <p:cNvPr id="21" name="AutoShape 21"/>
          <p:cNvSpPr/>
          <p:nvPr/>
        </p:nvSpPr>
        <p:spPr>
          <a:xfrm flipH="1">
            <a:off x="13691650" y="1028700"/>
            <a:ext cx="23767" cy="7350465"/>
          </a:xfrm>
          <a:prstGeom prst="line">
            <a:avLst/>
          </a:prstGeom>
          <a:ln w="47625" cap="rnd">
            <a:solidFill>
              <a:srgbClr val="DDBEA0"/>
            </a:solidFill>
            <a:prstDash val="solid"/>
            <a:headEnd type="none" w="sm" len="sm"/>
            <a:tailEnd type="none" w="sm" len="sm"/>
          </a:ln>
        </p:spPr>
      </p:sp>
      <p:sp>
        <p:nvSpPr>
          <p:cNvPr id="22" name="AutoShape 22"/>
          <p:cNvSpPr/>
          <p:nvPr/>
        </p:nvSpPr>
        <p:spPr>
          <a:xfrm flipH="1" flipV="1">
            <a:off x="923940" y="8235577"/>
            <a:ext cx="12781937" cy="119776"/>
          </a:xfrm>
          <a:prstGeom prst="line">
            <a:avLst/>
          </a:prstGeom>
          <a:ln w="47625" cap="rnd">
            <a:solidFill>
              <a:srgbClr val="DDBEA0"/>
            </a:solidFill>
            <a:prstDash val="solid"/>
            <a:headEnd type="none" w="sm" len="sm"/>
            <a:tailEnd type="none" w="sm" len="sm"/>
          </a:ln>
        </p:spPr>
      </p:sp>
      <p:sp>
        <p:nvSpPr>
          <p:cNvPr id="23" name="TextBox 23"/>
          <p:cNvSpPr txBox="1"/>
          <p:nvPr/>
        </p:nvSpPr>
        <p:spPr>
          <a:xfrm>
            <a:off x="8780512" y="1401739"/>
            <a:ext cx="45764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2025</a:t>
            </a:r>
          </a:p>
        </p:txBody>
      </p:sp>
      <p:sp>
        <p:nvSpPr>
          <p:cNvPr id="24" name="TextBox 24"/>
          <p:cNvSpPr txBox="1"/>
          <p:nvPr/>
        </p:nvSpPr>
        <p:spPr>
          <a:xfrm>
            <a:off x="11862950" y="1401739"/>
            <a:ext cx="45764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2026</a:t>
            </a:r>
          </a:p>
        </p:txBody>
      </p:sp>
      <p:grpSp>
        <p:nvGrpSpPr>
          <p:cNvPr id="25" name="Group 25"/>
          <p:cNvGrpSpPr/>
          <p:nvPr/>
        </p:nvGrpSpPr>
        <p:grpSpPr>
          <a:xfrm rot="-5400000">
            <a:off x="-814552" y="9015841"/>
            <a:ext cx="2156876" cy="548726"/>
            <a:chOff x="0" y="0"/>
            <a:chExt cx="3008043" cy="765270"/>
          </a:xfrm>
        </p:grpSpPr>
        <p:sp>
          <p:nvSpPr>
            <p:cNvPr id="26" name="Freeform 26"/>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DDBEA0"/>
            </a:solidFill>
          </p:spPr>
        </p:sp>
      </p:grpSp>
      <p:sp>
        <p:nvSpPr>
          <p:cNvPr id="27" name="TextBox 27"/>
          <p:cNvSpPr txBox="1"/>
          <p:nvPr/>
        </p:nvSpPr>
        <p:spPr>
          <a:xfrm rot="-5400000">
            <a:off x="-800264" y="9033394"/>
            <a:ext cx="215687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Milestones </a:t>
            </a:r>
          </a:p>
        </p:txBody>
      </p:sp>
      <p:sp>
        <p:nvSpPr>
          <p:cNvPr id="28" name="TextBox 28"/>
          <p:cNvSpPr txBox="1"/>
          <p:nvPr/>
        </p:nvSpPr>
        <p:spPr>
          <a:xfrm>
            <a:off x="1301085" y="2441036"/>
            <a:ext cx="1683544"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Initiate the website</a:t>
            </a:r>
          </a:p>
        </p:txBody>
      </p:sp>
      <p:grpSp>
        <p:nvGrpSpPr>
          <p:cNvPr id="29" name="Group 29"/>
          <p:cNvGrpSpPr/>
          <p:nvPr/>
        </p:nvGrpSpPr>
        <p:grpSpPr>
          <a:xfrm>
            <a:off x="2829075" y="2934474"/>
            <a:ext cx="1859906" cy="473175"/>
            <a:chOff x="0" y="0"/>
            <a:chExt cx="3008043" cy="765270"/>
          </a:xfrm>
        </p:grpSpPr>
        <p:sp>
          <p:nvSpPr>
            <p:cNvPr id="30" name="Freeform 30"/>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31" name="TextBox 31"/>
          <p:cNvSpPr txBox="1"/>
          <p:nvPr/>
        </p:nvSpPr>
        <p:spPr>
          <a:xfrm>
            <a:off x="3547990" y="3085336"/>
            <a:ext cx="422077"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MVP</a:t>
            </a:r>
          </a:p>
        </p:txBody>
      </p:sp>
      <p:grpSp>
        <p:nvGrpSpPr>
          <p:cNvPr id="32" name="Group 32"/>
          <p:cNvGrpSpPr/>
          <p:nvPr/>
        </p:nvGrpSpPr>
        <p:grpSpPr>
          <a:xfrm>
            <a:off x="2829075" y="4017249"/>
            <a:ext cx="2346625" cy="597000"/>
            <a:chOff x="0" y="0"/>
            <a:chExt cx="3008043" cy="765270"/>
          </a:xfrm>
        </p:grpSpPr>
        <p:sp>
          <p:nvSpPr>
            <p:cNvPr id="33" name="Freeform 33"/>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34" name="TextBox 34"/>
          <p:cNvSpPr txBox="1"/>
          <p:nvPr/>
        </p:nvSpPr>
        <p:spPr>
          <a:xfrm>
            <a:off x="3113637" y="4230024"/>
            <a:ext cx="1622822"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Build a warehouse</a:t>
            </a:r>
          </a:p>
        </p:txBody>
      </p:sp>
      <p:grpSp>
        <p:nvGrpSpPr>
          <p:cNvPr id="35" name="Group 35"/>
          <p:cNvGrpSpPr/>
          <p:nvPr/>
        </p:nvGrpSpPr>
        <p:grpSpPr>
          <a:xfrm>
            <a:off x="3113637" y="8607765"/>
            <a:ext cx="1829841" cy="465526"/>
            <a:chOff x="0" y="0"/>
            <a:chExt cx="3008043" cy="765270"/>
          </a:xfrm>
        </p:grpSpPr>
        <p:sp>
          <p:nvSpPr>
            <p:cNvPr id="36" name="Freeform 36"/>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37" name="TextBox 37"/>
          <p:cNvSpPr txBox="1"/>
          <p:nvPr/>
        </p:nvSpPr>
        <p:spPr>
          <a:xfrm>
            <a:off x="3398196" y="8730990"/>
            <a:ext cx="1290786"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Have 8k users </a:t>
            </a:r>
          </a:p>
        </p:txBody>
      </p:sp>
      <p:grpSp>
        <p:nvGrpSpPr>
          <p:cNvPr id="38" name="Group 38"/>
          <p:cNvGrpSpPr/>
          <p:nvPr/>
        </p:nvGrpSpPr>
        <p:grpSpPr>
          <a:xfrm>
            <a:off x="4688982" y="4845000"/>
            <a:ext cx="2346625" cy="597000"/>
            <a:chOff x="0" y="0"/>
            <a:chExt cx="3008043" cy="765270"/>
          </a:xfrm>
        </p:grpSpPr>
        <p:sp>
          <p:nvSpPr>
            <p:cNvPr id="39" name="Freeform 39"/>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40" name="TextBox 40"/>
          <p:cNvSpPr txBox="1"/>
          <p:nvPr/>
        </p:nvSpPr>
        <p:spPr>
          <a:xfrm>
            <a:off x="4953302" y="5057809"/>
            <a:ext cx="1675358"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Market penetration</a:t>
            </a:r>
          </a:p>
        </p:txBody>
      </p:sp>
      <p:grpSp>
        <p:nvGrpSpPr>
          <p:cNvPr id="41" name="Group 41"/>
          <p:cNvGrpSpPr/>
          <p:nvPr/>
        </p:nvGrpSpPr>
        <p:grpSpPr>
          <a:xfrm>
            <a:off x="6780850" y="5534520"/>
            <a:ext cx="1631083" cy="414960"/>
            <a:chOff x="0" y="0"/>
            <a:chExt cx="3008043" cy="765270"/>
          </a:xfrm>
        </p:grpSpPr>
        <p:sp>
          <p:nvSpPr>
            <p:cNvPr id="42" name="Freeform 42"/>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43" name="TextBox 43"/>
          <p:cNvSpPr txBox="1"/>
          <p:nvPr/>
        </p:nvSpPr>
        <p:spPr>
          <a:xfrm>
            <a:off x="7141052" y="5656275"/>
            <a:ext cx="910679"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Have 25%</a:t>
            </a:r>
          </a:p>
        </p:txBody>
      </p:sp>
      <p:sp>
        <p:nvSpPr>
          <p:cNvPr id="44" name="TextBox 44"/>
          <p:cNvSpPr txBox="1"/>
          <p:nvPr/>
        </p:nvSpPr>
        <p:spPr>
          <a:xfrm>
            <a:off x="6646347" y="6258408"/>
            <a:ext cx="1900089"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Upgrade the platform</a:t>
            </a:r>
          </a:p>
        </p:txBody>
      </p:sp>
      <p:grpSp>
        <p:nvGrpSpPr>
          <p:cNvPr id="45" name="Group 45"/>
          <p:cNvGrpSpPr/>
          <p:nvPr/>
        </p:nvGrpSpPr>
        <p:grpSpPr>
          <a:xfrm>
            <a:off x="10231867" y="7252943"/>
            <a:ext cx="1734418" cy="802026"/>
            <a:chOff x="0" y="0"/>
            <a:chExt cx="3008043" cy="1390972"/>
          </a:xfrm>
        </p:grpSpPr>
        <p:sp>
          <p:nvSpPr>
            <p:cNvPr id="46" name="Freeform 46"/>
            <p:cNvSpPr/>
            <p:nvPr/>
          </p:nvSpPr>
          <p:spPr>
            <a:xfrm>
              <a:off x="0" y="0"/>
              <a:ext cx="3008043" cy="1390972"/>
            </a:xfrm>
            <a:custGeom>
              <a:avLst/>
              <a:gdLst/>
              <a:ahLst/>
              <a:cxnLst/>
              <a:rect l="l" t="t" r="r" b="b"/>
              <a:pathLst>
                <a:path w="3008043" h="1390972">
                  <a:moveTo>
                    <a:pt x="2883583" y="1390972"/>
                  </a:moveTo>
                  <a:lnTo>
                    <a:pt x="124460" y="1390972"/>
                  </a:lnTo>
                  <a:cubicBezTo>
                    <a:pt x="55880" y="1390972"/>
                    <a:pt x="0" y="1335092"/>
                    <a:pt x="0" y="1266512"/>
                  </a:cubicBezTo>
                  <a:lnTo>
                    <a:pt x="0" y="124460"/>
                  </a:lnTo>
                  <a:cubicBezTo>
                    <a:pt x="0" y="55880"/>
                    <a:pt x="55880" y="0"/>
                    <a:pt x="124460" y="0"/>
                  </a:cubicBezTo>
                  <a:lnTo>
                    <a:pt x="2883583" y="0"/>
                  </a:lnTo>
                  <a:cubicBezTo>
                    <a:pt x="2952163" y="0"/>
                    <a:pt x="3008043" y="55880"/>
                    <a:pt x="3008043" y="124460"/>
                  </a:cubicBezTo>
                  <a:lnTo>
                    <a:pt x="3008043" y="1266512"/>
                  </a:lnTo>
                  <a:cubicBezTo>
                    <a:pt x="3008043" y="1335092"/>
                    <a:pt x="2952163" y="1390972"/>
                    <a:pt x="2883583" y="1390972"/>
                  </a:cubicBezTo>
                  <a:close/>
                </a:path>
              </a:pathLst>
            </a:custGeom>
            <a:solidFill>
              <a:srgbClr val="7ED957"/>
            </a:solidFill>
          </p:spPr>
        </p:sp>
      </p:grpSp>
      <p:grpSp>
        <p:nvGrpSpPr>
          <p:cNvPr id="47" name="Group 47"/>
          <p:cNvGrpSpPr/>
          <p:nvPr/>
        </p:nvGrpSpPr>
        <p:grpSpPr>
          <a:xfrm>
            <a:off x="8094415" y="8583952"/>
            <a:ext cx="1829841" cy="465526"/>
            <a:chOff x="0" y="0"/>
            <a:chExt cx="3008043" cy="765270"/>
          </a:xfrm>
        </p:grpSpPr>
        <p:sp>
          <p:nvSpPr>
            <p:cNvPr id="48" name="Freeform 48"/>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49" name="TextBox 49"/>
          <p:cNvSpPr txBox="1"/>
          <p:nvPr/>
        </p:nvSpPr>
        <p:spPr>
          <a:xfrm>
            <a:off x="8245401" y="8754803"/>
            <a:ext cx="1527870"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Add new feature </a:t>
            </a:r>
          </a:p>
        </p:txBody>
      </p:sp>
      <p:grpSp>
        <p:nvGrpSpPr>
          <p:cNvPr id="50" name="Group 50"/>
          <p:cNvGrpSpPr/>
          <p:nvPr/>
        </p:nvGrpSpPr>
        <p:grpSpPr>
          <a:xfrm>
            <a:off x="11388278" y="8647123"/>
            <a:ext cx="2231787" cy="567784"/>
            <a:chOff x="0" y="0"/>
            <a:chExt cx="3008043" cy="765270"/>
          </a:xfrm>
        </p:grpSpPr>
        <p:sp>
          <p:nvSpPr>
            <p:cNvPr id="51" name="Freeform 51"/>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52" name="TextBox 52"/>
          <p:cNvSpPr txBox="1"/>
          <p:nvPr/>
        </p:nvSpPr>
        <p:spPr>
          <a:xfrm>
            <a:off x="11453594" y="8785024"/>
            <a:ext cx="2101155" cy="3905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Expand to international </a:t>
            </a:r>
          </a:p>
          <a:p>
            <a:pPr algn="ctr">
              <a:lnSpc>
                <a:spcPts val="1500"/>
              </a:lnSpc>
            </a:pPr>
            <a:r>
              <a:rPr lang="en-US" sz="1500">
                <a:solidFill>
                  <a:srgbClr val="000000"/>
                </a:solidFill>
                <a:latin typeface="Nunito Bold"/>
              </a:rPr>
              <a:t>market</a:t>
            </a:r>
          </a:p>
        </p:txBody>
      </p:sp>
      <p:grpSp>
        <p:nvGrpSpPr>
          <p:cNvPr id="53" name="Group 53"/>
          <p:cNvGrpSpPr/>
          <p:nvPr/>
        </p:nvGrpSpPr>
        <p:grpSpPr>
          <a:xfrm>
            <a:off x="8780512" y="6766001"/>
            <a:ext cx="1631083" cy="414960"/>
            <a:chOff x="0" y="0"/>
            <a:chExt cx="3008043" cy="765270"/>
          </a:xfrm>
        </p:grpSpPr>
        <p:sp>
          <p:nvSpPr>
            <p:cNvPr id="54" name="Freeform 54"/>
            <p:cNvSpPr/>
            <p:nvPr/>
          </p:nvSpPr>
          <p:spPr>
            <a:xfrm>
              <a:off x="0" y="0"/>
              <a:ext cx="3008043" cy="765270"/>
            </a:xfrm>
            <a:custGeom>
              <a:avLst/>
              <a:gdLst/>
              <a:ahLst/>
              <a:cxnLst/>
              <a:rect l="l" t="t" r="r" b="b"/>
              <a:pathLst>
                <a:path w="3008043" h="765270">
                  <a:moveTo>
                    <a:pt x="2883583" y="765270"/>
                  </a:moveTo>
                  <a:lnTo>
                    <a:pt x="124460" y="765270"/>
                  </a:lnTo>
                  <a:cubicBezTo>
                    <a:pt x="55880" y="765270"/>
                    <a:pt x="0" y="709390"/>
                    <a:pt x="0" y="640810"/>
                  </a:cubicBezTo>
                  <a:lnTo>
                    <a:pt x="0" y="124460"/>
                  </a:lnTo>
                  <a:cubicBezTo>
                    <a:pt x="0" y="55880"/>
                    <a:pt x="55880" y="0"/>
                    <a:pt x="124460" y="0"/>
                  </a:cubicBezTo>
                  <a:lnTo>
                    <a:pt x="2883583" y="0"/>
                  </a:lnTo>
                  <a:cubicBezTo>
                    <a:pt x="2952163" y="0"/>
                    <a:pt x="3008043" y="55880"/>
                    <a:pt x="3008043" y="124460"/>
                  </a:cubicBezTo>
                  <a:lnTo>
                    <a:pt x="3008043" y="640810"/>
                  </a:lnTo>
                  <a:cubicBezTo>
                    <a:pt x="3008043" y="709390"/>
                    <a:pt x="2952163" y="765270"/>
                    <a:pt x="2883583" y="765270"/>
                  </a:cubicBezTo>
                  <a:close/>
                </a:path>
              </a:pathLst>
            </a:custGeom>
            <a:solidFill>
              <a:srgbClr val="7ED957"/>
            </a:solidFill>
          </p:spPr>
        </p:sp>
      </p:grpSp>
      <p:sp>
        <p:nvSpPr>
          <p:cNvPr id="55" name="TextBox 55"/>
          <p:cNvSpPr txBox="1"/>
          <p:nvPr/>
        </p:nvSpPr>
        <p:spPr>
          <a:xfrm>
            <a:off x="9144000" y="6887756"/>
            <a:ext cx="910530" cy="200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Have 30%</a:t>
            </a:r>
          </a:p>
        </p:txBody>
      </p:sp>
      <p:sp>
        <p:nvSpPr>
          <p:cNvPr id="56" name="TextBox 56"/>
          <p:cNvSpPr txBox="1"/>
          <p:nvPr/>
        </p:nvSpPr>
        <p:spPr>
          <a:xfrm>
            <a:off x="10426038" y="7377731"/>
            <a:ext cx="1346076" cy="581026"/>
          </a:xfrm>
          <a:prstGeom prst="rect">
            <a:avLst/>
          </a:prstGeom>
        </p:spPr>
        <p:txBody>
          <a:bodyPr lIns="0" tIns="0" rIns="0" bIns="0" rtlCol="0" anchor="t">
            <a:spAutoFit/>
          </a:bodyPr>
          <a:lstStyle/>
          <a:p>
            <a:pPr algn="ctr">
              <a:lnSpc>
                <a:spcPts val="1500"/>
              </a:lnSpc>
            </a:pPr>
            <a:r>
              <a:rPr lang="en-US" sz="1500">
                <a:solidFill>
                  <a:srgbClr val="000000"/>
                </a:solidFill>
                <a:latin typeface="Nunito Bold"/>
              </a:rPr>
              <a:t>Start to penetrate to Indonesia</a:t>
            </a: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93031" y="9258300"/>
            <a:ext cx="2967861" cy="296786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4" name="Freeform 4"/>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5" name="Freeform 5"/>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6" name="Freeform 6"/>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7" name="AutoShape 7"/>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8" name="Freeform 8"/>
          <p:cNvSpPr/>
          <p:nvPr/>
        </p:nvSpPr>
        <p:spPr>
          <a:xfrm>
            <a:off x="5420137" y="2553423"/>
            <a:ext cx="8325521" cy="6218019"/>
          </a:xfrm>
          <a:custGeom>
            <a:avLst/>
            <a:gdLst/>
            <a:ahLst/>
            <a:cxnLst/>
            <a:rect l="l" t="t" r="r" b="b"/>
            <a:pathLst>
              <a:path w="8325521" h="6218019">
                <a:moveTo>
                  <a:pt x="0" y="0"/>
                </a:moveTo>
                <a:lnTo>
                  <a:pt x="8325521" y="0"/>
                </a:lnTo>
                <a:lnTo>
                  <a:pt x="8325521" y="6218019"/>
                </a:lnTo>
                <a:lnTo>
                  <a:pt x="0" y="6218019"/>
                </a:lnTo>
                <a:lnTo>
                  <a:pt x="0" y="0"/>
                </a:lnTo>
                <a:close/>
              </a:path>
            </a:pathLst>
          </a:custGeom>
          <a:blipFill>
            <a:blip r:embed="rId6"/>
            <a:stretch>
              <a:fillRect l="-12099"/>
            </a:stretch>
          </a:blipFill>
        </p:spPr>
      </p:sp>
      <p:sp>
        <p:nvSpPr>
          <p:cNvPr id="9" name="Freeform 9"/>
          <p:cNvSpPr/>
          <p:nvPr/>
        </p:nvSpPr>
        <p:spPr>
          <a:xfrm>
            <a:off x="2241922" y="6474385"/>
            <a:ext cx="2163673" cy="2101467"/>
          </a:xfrm>
          <a:custGeom>
            <a:avLst/>
            <a:gdLst/>
            <a:ahLst/>
            <a:cxnLst/>
            <a:rect l="l" t="t" r="r" b="b"/>
            <a:pathLst>
              <a:path w="2163673" h="2101467">
                <a:moveTo>
                  <a:pt x="0" y="0"/>
                </a:moveTo>
                <a:lnTo>
                  <a:pt x="2163672" y="0"/>
                </a:lnTo>
                <a:lnTo>
                  <a:pt x="2163672" y="2101468"/>
                </a:lnTo>
                <a:lnTo>
                  <a:pt x="0" y="2101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517228" y="3281488"/>
            <a:ext cx="1410748" cy="1616903"/>
          </a:xfrm>
          <a:custGeom>
            <a:avLst/>
            <a:gdLst/>
            <a:ahLst/>
            <a:cxnLst/>
            <a:rect l="l" t="t" r="r" b="b"/>
            <a:pathLst>
              <a:path w="1410748" h="1616903">
                <a:moveTo>
                  <a:pt x="0" y="0"/>
                </a:moveTo>
                <a:lnTo>
                  <a:pt x="1410748" y="0"/>
                </a:lnTo>
                <a:lnTo>
                  <a:pt x="1410748" y="1616903"/>
                </a:lnTo>
                <a:lnTo>
                  <a:pt x="0" y="16169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72644" y="2189174"/>
            <a:ext cx="481869" cy="600460"/>
          </a:xfrm>
          <a:custGeom>
            <a:avLst/>
            <a:gdLst/>
            <a:ahLst/>
            <a:cxnLst/>
            <a:rect l="l" t="t" r="r" b="b"/>
            <a:pathLst>
              <a:path w="481869" h="600460">
                <a:moveTo>
                  <a:pt x="0" y="0"/>
                </a:moveTo>
                <a:lnTo>
                  <a:pt x="481868" y="0"/>
                </a:lnTo>
                <a:lnTo>
                  <a:pt x="481868" y="600460"/>
                </a:lnTo>
                <a:lnTo>
                  <a:pt x="0" y="6004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Problem statement : </a:t>
            </a:r>
            <a:r>
              <a:rPr lang="en-US" sz="3199">
                <a:solidFill>
                  <a:srgbClr val="000000"/>
                </a:solidFill>
                <a:latin typeface="Prompt"/>
              </a:rPr>
              <a:t>a baby change their size so fast  </a:t>
            </a:r>
          </a:p>
        </p:txBody>
      </p:sp>
      <p:sp>
        <p:nvSpPr>
          <p:cNvPr id="13" name="TextBox 13"/>
          <p:cNvSpPr txBox="1"/>
          <p:nvPr/>
        </p:nvSpPr>
        <p:spPr>
          <a:xfrm>
            <a:off x="13066110" y="6099428"/>
            <a:ext cx="3432991" cy="1643959"/>
          </a:xfrm>
          <a:prstGeom prst="rect">
            <a:avLst/>
          </a:prstGeom>
        </p:spPr>
        <p:txBody>
          <a:bodyPr lIns="0" tIns="0" rIns="0" bIns="0" rtlCol="0" anchor="t">
            <a:spAutoFit/>
          </a:bodyPr>
          <a:lstStyle/>
          <a:p>
            <a:pPr>
              <a:lnSpc>
                <a:spcPts val="4409"/>
              </a:lnSpc>
            </a:pPr>
            <a:r>
              <a:rPr lang="en-US" sz="3150">
                <a:solidFill>
                  <a:srgbClr val="000000"/>
                </a:solidFill>
                <a:latin typeface="Open Sans"/>
              </a:rPr>
              <a:t>higher than the number from his mother</a:t>
            </a:r>
          </a:p>
        </p:txBody>
      </p:sp>
      <p:sp>
        <p:nvSpPr>
          <p:cNvPr id="14" name="TextBox 14"/>
          <p:cNvSpPr txBox="1"/>
          <p:nvPr/>
        </p:nvSpPr>
        <p:spPr>
          <a:xfrm>
            <a:off x="13066110" y="3787054"/>
            <a:ext cx="3666269" cy="539096"/>
          </a:xfrm>
          <a:prstGeom prst="rect">
            <a:avLst/>
          </a:prstGeom>
        </p:spPr>
        <p:txBody>
          <a:bodyPr lIns="0" tIns="0" rIns="0" bIns="0" rtlCol="0" anchor="t">
            <a:spAutoFit/>
          </a:bodyPr>
          <a:lstStyle/>
          <a:p>
            <a:pPr>
              <a:lnSpc>
                <a:spcPts val="4409"/>
              </a:lnSpc>
            </a:pPr>
            <a:r>
              <a:rPr lang="en-US" sz="3150">
                <a:solidFill>
                  <a:srgbClr val="000000"/>
                </a:solidFill>
                <a:latin typeface="Open Sans"/>
              </a:rPr>
              <a:t>Pieces per year</a:t>
            </a:r>
          </a:p>
        </p:txBody>
      </p:sp>
      <p:sp>
        <p:nvSpPr>
          <p:cNvPr id="15" name="TextBox 15"/>
          <p:cNvSpPr txBox="1"/>
          <p:nvPr/>
        </p:nvSpPr>
        <p:spPr>
          <a:xfrm>
            <a:off x="13066110" y="2971293"/>
            <a:ext cx="2842082" cy="811474"/>
          </a:xfrm>
          <a:prstGeom prst="rect">
            <a:avLst/>
          </a:prstGeom>
        </p:spPr>
        <p:txBody>
          <a:bodyPr lIns="0" tIns="0" rIns="0" bIns="0" rtlCol="0" anchor="t">
            <a:spAutoFit/>
          </a:bodyPr>
          <a:lstStyle/>
          <a:p>
            <a:pPr>
              <a:lnSpc>
                <a:spcPts val="6719"/>
              </a:lnSpc>
            </a:pPr>
            <a:r>
              <a:rPr lang="en-US" sz="4800">
                <a:solidFill>
                  <a:srgbClr val="000000"/>
                </a:solidFill>
                <a:latin typeface="Open Sans Bold"/>
              </a:rPr>
              <a:t>56 +</a:t>
            </a:r>
          </a:p>
        </p:txBody>
      </p:sp>
      <p:sp>
        <p:nvSpPr>
          <p:cNvPr id="16" name="TextBox 16"/>
          <p:cNvSpPr txBox="1"/>
          <p:nvPr/>
        </p:nvSpPr>
        <p:spPr>
          <a:xfrm>
            <a:off x="13066110" y="5140951"/>
            <a:ext cx="2842082" cy="811474"/>
          </a:xfrm>
          <a:prstGeom prst="rect">
            <a:avLst/>
          </a:prstGeom>
        </p:spPr>
        <p:txBody>
          <a:bodyPr lIns="0" tIns="0" rIns="0" bIns="0" rtlCol="0" anchor="t">
            <a:spAutoFit/>
          </a:bodyPr>
          <a:lstStyle/>
          <a:p>
            <a:pPr>
              <a:lnSpc>
                <a:spcPts val="6719"/>
              </a:lnSpc>
            </a:pPr>
            <a:r>
              <a:rPr lang="en-US" sz="4800">
                <a:solidFill>
                  <a:srgbClr val="000000"/>
                </a:solidFill>
                <a:latin typeface="Open Sans Bold"/>
              </a:rPr>
              <a:t>75%</a:t>
            </a:r>
          </a:p>
        </p:txBody>
      </p:sp>
      <p:sp>
        <p:nvSpPr>
          <p:cNvPr id="17" name="TextBox 17"/>
          <p:cNvSpPr txBox="1"/>
          <p:nvPr/>
        </p:nvSpPr>
        <p:spPr>
          <a:xfrm>
            <a:off x="874830" y="5649539"/>
            <a:ext cx="4897857" cy="539096"/>
          </a:xfrm>
          <a:prstGeom prst="rect">
            <a:avLst/>
          </a:prstGeom>
        </p:spPr>
        <p:txBody>
          <a:bodyPr lIns="0" tIns="0" rIns="0" bIns="0" rtlCol="0" anchor="t">
            <a:spAutoFit/>
          </a:bodyPr>
          <a:lstStyle/>
          <a:p>
            <a:pPr algn="ctr">
              <a:lnSpc>
                <a:spcPts val="4409"/>
              </a:lnSpc>
            </a:pPr>
            <a:r>
              <a:rPr lang="en-US" sz="3150">
                <a:solidFill>
                  <a:srgbClr val="000000"/>
                </a:solidFill>
                <a:latin typeface="Open Sans Bold"/>
              </a:rPr>
              <a:t>Potential Demands</a:t>
            </a:r>
          </a:p>
        </p:txBody>
      </p:sp>
      <p:sp>
        <p:nvSpPr>
          <p:cNvPr id="18" name="TextBox 18"/>
          <p:cNvSpPr txBox="1"/>
          <p:nvPr/>
        </p:nvSpPr>
        <p:spPr>
          <a:xfrm>
            <a:off x="773673" y="2250538"/>
            <a:ext cx="4897857" cy="539096"/>
          </a:xfrm>
          <a:prstGeom prst="rect">
            <a:avLst/>
          </a:prstGeom>
        </p:spPr>
        <p:txBody>
          <a:bodyPr lIns="0" tIns="0" rIns="0" bIns="0" rtlCol="0" anchor="t">
            <a:spAutoFit/>
          </a:bodyPr>
          <a:lstStyle/>
          <a:p>
            <a:pPr algn="ctr">
              <a:lnSpc>
                <a:spcPts val="4409"/>
              </a:lnSpc>
            </a:pPr>
            <a:r>
              <a:rPr lang="en-US" sz="3150">
                <a:solidFill>
                  <a:srgbClr val="000000"/>
                </a:solidFill>
                <a:latin typeface="Open Sans Bold"/>
              </a:rPr>
              <a:t>End up in wardrobe</a:t>
            </a:r>
          </a:p>
        </p:txBody>
      </p:sp>
      <p:sp>
        <p:nvSpPr>
          <p:cNvPr id="19" name="Freeform 19"/>
          <p:cNvSpPr/>
          <p:nvPr/>
        </p:nvSpPr>
        <p:spPr>
          <a:xfrm>
            <a:off x="472644" y="5662433"/>
            <a:ext cx="481869" cy="600460"/>
          </a:xfrm>
          <a:custGeom>
            <a:avLst/>
            <a:gdLst/>
            <a:ahLst/>
            <a:cxnLst/>
            <a:rect l="l" t="t" r="r" b="b"/>
            <a:pathLst>
              <a:path w="481869" h="600460">
                <a:moveTo>
                  <a:pt x="0" y="0"/>
                </a:moveTo>
                <a:lnTo>
                  <a:pt x="481868" y="0"/>
                </a:lnTo>
                <a:lnTo>
                  <a:pt x="481868" y="600459"/>
                </a:lnTo>
                <a:lnTo>
                  <a:pt x="0" y="6004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66949" y="4386059"/>
            <a:ext cx="3086039" cy="3287392"/>
          </a:xfrm>
          <a:custGeom>
            <a:avLst/>
            <a:gdLst/>
            <a:ahLst/>
            <a:cxnLst/>
            <a:rect l="l" t="t" r="r" b="b"/>
            <a:pathLst>
              <a:path w="3086039" h="3287392">
                <a:moveTo>
                  <a:pt x="3086040" y="0"/>
                </a:moveTo>
                <a:lnTo>
                  <a:pt x="0" y="0"/>
                </a:lnTo>
                <a:lnTo>
                  <a:pt x="0" y="3287392"/>
                </a:lnTo>
                <a:lnTo>
                  <a:pt x="3086040" y="3287392"/>
                </a:lnTo>
                <a:lnTo>
                  <a:pt x="308604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652989" y="2362734"/>
            <a:ext cx="2705465" cy="2255682"/>
          </a:xfrm>
          <a:custGeom>
            <a:avLst/>
            <a:gdLst/>
            <a:ahLst/>
            <a:cxnLst/>
            <a:rect l="l" t="t" r="r" b="b"/>
            <a:pathLst>
              <a:path w="2705465" h="2255682">
                <a:moveTo>
                  <a:pt x="0" y="0"/>
                </a:moveTo>
                <a:lnTo>
                  <a:pt x="2705465" y="0"/>
                </a:lnTo>
                <a:lnTo>
                  <a:pt x="2705465" y="2255682"/>
                </a:lnTo>
                <a:lnTo>
                  <a:pt x="0" y="22556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6396554" y="3040454"/>
            <a:ext cx="1177522" cy="765690"/>
            <a:chOff x="0" y="0"/>
            <a:chExt cx="866207" cy="563255"/>
          </a:xfrm>
        </p:grpSpPr>
        <p:sp>
          <p:nvSpPr>
            <p:cNvPr id="5" name="Freeform 5"/>
            <p:cNvSpPr/>
            <p:nvPr/>
          </p:nvSpPr>
          <p:spPr>
            <a:xfrm>
              <a:off x="0" y="0"/>
              <a:ext cx="866207" cy="563255"/>
            </a:xfrm>
            <a:custGeom>
              <a:avLst/>
              <a:gdLst/>
              <a:ahLst/>
              <a:cxnLst/>
              <a:rect l="l" t="t" r="r" b="b"/>
              <a:pathLst>
                <a:path w="866207" h="563255">
                  <a:moveTo>
                    <a:pt x="866207" y="281628"/>
                  </a:moveTo>
                  <a:lnTo>
                    <a:pt x="459807" y="0"/>
                  </a:lnTo>
                  <a:lnTo>
                    <a:pt x="459807" y="203200"/>
                  </a:lnTo>
                  <a:lnTo>
                    <a:pt x="0" y="203200"/>
                  </a:lnTo>
                  <a:lnTo>
                    <a:pt x="0" y="360055"/>
                  </a:lnTo>
                  <a:lnTo>
                    <a:pt x="459807" y="360055"/>
                  </a:lnTo>
                  <a:lnTo>
                    <a:pt x="459807" y="563255"/>
                  </a:lnTo>
                  <a:lnTo>
                    <a:pt x="866207" y="281628"/>
                  </a:lnTo>
                  <a:close/>
                </a:path>
              </a:pathLst>
            </a:custGeom>
            <a:solidFill>
              <a:srgbClr val="0097B2"/>
            </a:solidFill>
          </p:spPr>
        </p:sp>
        <p:sp>
          <p:nvSpPr>
            <p:cNvPr id="6" name="TextBox 6"/>
            <p:cNvSpPr txBox="1"/>
            <p:nvPr/>
          </p:nvSpPr>
          <p:spPr>
            <a:xfrm>
              <a:off x="0" y="146050"/>
              <a:ext cx="764607" cy="214005"/>
            </a:xfrm>
            <a:prstGeom prst="rect">
              <a:avLst/>
            </a:prstGeom>
          </p:spPr>
          <p:txBody>
            <a:bodyPr lIns="50800" tIns="50800" rIns="50800" bIns="50800" rtlCol="0" anchor="ctr"/>
            <a:lstStyle/>
            <a:p>
              <a:pPr algn="ctr">
                <a:lnSpc>
                  <a:spcPts val="3360"/>
                </a:lnSpc>
              </a:pPr>
              <a:endParaRPr/>
            </a:p>
          </p:txBody>
        </p:sp>
      </p:grpSp>
      <p:sp>
        <p:nvSpPr>
          <p:cNvPr id="7" name="Freeform 7"/>
          <p:cNvSpPr/>
          <p:nvPr/>
        </p:nvSpPr>
        <p:spPr>
          <a:xfrm>
            <a:off x="7862848" y="2362734"/>
            <a:ext cx="3326554" cy="7199034"/>
          </a:xfrm>
          <a:custGeom>
            <a:avLst/>
            <a:gdLst/>
            <a:ahLst/>
            <a:cxnLst/>
            <a:rect l="l" t="t" r="r" b="b"/>
            <a:pathLst>
              <a:path w="3326554" h="7199034">
                <a:moveTo>
                  <a:pt x="0" y="0"/>
                </a:moveTo>
                <a:lnTo>
                  <a:pt x="3326553" y="0"/>
                </a:lnTo>
                <a:lnTo>
                  <a:pt x="3326553" y="7199035"/>
                </a:lnTo>
                <a:lnTo>
                  <a:pt x="0" y="7199035"/>
                </a:lnTo>
                <a:lnTo>
                  <a:pt x="0" y="0"/>
                </a:lnTo>
                <a:close/>
              </a:path>
            </a:pathLst>
          </a:custGeom>
          <a:blipFill>
            <a:blip r:embed="rId7"/>
            <a:stretch>
              <a:fillRect/>
            </a:stretch>
          </a:blipFill>
        </p:spPr>
      </p:sp>
      <p:sp>
        <p:nvSpPr>
          <p:cNvPr id="8" name="Freeform 8"/>
          <p:cNvSpPr/>
          <p:nvPr/>
        </p:nvSpPr>
        <p:spPr>
          <a:xfrm>
            <a:off x="7615569" y="2210661"/>
            <a:ext cx="3711888" cy="7638189"/>
          </a:xfrm>
          <a:custGeom>
            <a:avLst/>
            <a:gdLst/>
            <a:ahLst/>
            <a:cxnLst/>
            <a:rect l="l" t="t" r="r" b="b"/>
            <a:pathLst>
              <a:path w="3711888" h="7638189">
                <a:moveTo>
                  <a:pt x="0" y="0"/>
                </a:moveTo>
                <a:lnTo>
                  <a:pt x="3711887" y="0"/>
                </a:lnTo>
                <a:lnTo>
                  <a:pt x="3711887" y="7638189"/>
                </a:lnTo>
                <a:lnTo>
                  <a:pt x="0" y="7638189"/>
                </a:lnTo>
                <a:lnTo>
                  <a:pt x="0" y="0"/>
                </a:lnTo>
                <a:close/>
              </a:path>
            </a:pathLst>
          </a:custGeom>
          <a:blipFill>
            <a:blip r:embed="rId8"/>
            <a:stretch>
              <a:fillRect l="-620" t="-1170" r="-2431"/>
            </a:stretch>
          </a:blipFill>
        </p:spPr>
      </p:sp>
      <p:sp>
        <p:nvSpPr>
          <p:cNvPr id="9" name="Freeform 9"/>
          <p:cNvSpPr/>
          <p:nvPr/>
        </p:nvSpPr>
        <p:spPr>
          <a:xfrm flipH="1">
            <a:off x="12260906" y="3423299"/>
            <a:ext cx="3051605" cy="2544276"/>
          </a:xfrm>
          <a:custGeom>
            <a:avLst/>
            <a:gdLst/>
            <a:ahLst/>
            <a:cxnLst/>
            <a:rect l="l" t="t" r="r" b="b"/>
            <a:pathLst>
              <a:path w="3051605" h="2544276">
                <a:moveTo>
                  <a:pt x="3051606" y="0"/>
                </a:moveTo>
                <a:lnTo>
                  <a:pt x="0" y="0"/>
                </a:lnTo>
                <a:lnTo>
                  <a:pt x="0" y="2544276"/>
                </a:lnTo>
                <a:lnTo>
                  <a:pt x="3051606" y="2544276"/>
                </a:lnTo>
                <a:lnTo>
                  <a:pt x="3051606"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rot="-10800000">
            <a:off x="11484195" y="5201885"/>
            <a:ext cx="1267759" cy="765690"/>
            <a:chOff x="0" y="0"/>
            <a:chExt cx="932587" cy="563255"/>
          </a:xfrm>
        </p:grpSpPr>
        <p:sp>
          <p:nvSpPr>
            <p:cNvPr id="11" name="Freeform 11"/>
            <p:cNvSpPr/>
            <p:nvPr/>
          </p:nvSpPr>
          <p:spPr>
            <a:xfrm>
              <a:off x="0" y="0"/>
              <a:ext cx="932587" cy="563255"/>
            </a:xfrm>
            <a:custGeom>
              <a:avLst/>
              <a:gdLst/>
              <a:ahLst/>
              <a:cxnLst/>
              <a:rect l="l" t="t" r="r" b="b"/>
              <a:pathLst>
                <a:path w="932587" h="563255">
                  <a:moveTo>
                    <a:pt x="932587" y="281628"/>
                  </a:moveTo>
                  <a:lnTo>
                    <a:pt x="526187" y="0"/>
                  </a:lnTo>
                  <a:lnTo>
                    <a:pt x="526187" y="203200"/>
                  </a:lnTo>
                  <a:lnTo>
                    <a:pt x="0" y="203200"/>
                  </a:lnTo>
                  <a:lnTo>
                    <a:pt x="0" y="360055"/>
                  </a:lnTo>
                  <a:lnTo>
                    <a:pt x="526187" y="360055"/>
                  </a:lnTo>
                  <a:lnTo>
                    <a:pt x="526187" y="563255"/>
                  </a:lnTo>
                  <a:lnTo>
                    <a:pt x="932587" y="281628"/>
                  </a:lnTo>
                  <a:close/>
                </a:path>
              </a:pathLst>
            </a:custGeom>
            <a:solidFill>
              <a:srgbClr val="ED818C"/>
            </a:solidFill>
          </p:spPr>
        </p:sp>
        <p:sp>
          <p:nvSpPr>
            <p:cNvPr id="12" name="TextBox 12"/>
            <p:cNvSpPr txBox="1"/>
            <p:nvPr/>
          </p:nvSpPr>
          <p:spPr>
            <a:xfrm>
              <a:off x="0" y="146050"/>
              <a:ext cx="830987" cy="214005"/>
            </a:xfrm>
            <a:prstGeom prst="rect">
              <a:avLst/>
            </a:prstGeom>
          </p:spPr>
          <p:txBody>
            <a:bodyPr lIns="50800" tIns="50800" rIns="50800" bIns="50800" rtlCol="0" anchor="ctr"/>
            <a:lstStyle/>
            <a:p>
              <a:pPr algn="ctr">
                <a:lnSpc>
                  <a:spcPts val="3360"/>
                </a:lnSpc>
              </a:pPr>
              <a:endParaRPr/>
            </a:p>
          </p:txBody>
        </p:sp>
      </p:grpSp>
      <p:sp>
        <p:nvSpPr>
          <p:cNvPr id="13" name="Freeform 13"/>
          <p:cNvSpPr/>
          <p:nvPr/>
        </p:nvSpPr>
        <p:spPr>
          <a:xfrm>
            <a:off x="14638659" y="5958855"/>
            <a:ext cx="2668266" cy="2558200"/>
          </a:xfrm>
          <a:custGeom>
            <a:avLst/>
            <a:gdLst/>
            <a:ahLst/>
            <a:cxnLst/>
            <a:rect l="l" t="t" r="r" b="b"/>
            <a:pathLst>
              <a:path w="2668266" h="2558200">
                <a:moveTo>
                  <a:pt x="0" y="0"/>
                </a:moveTo>
                <a:lnTo>
                  <a:pt x="2668266" y="0"/>
                </a:lnTo>
                <a:lnTo>
                  <a:pt x="2668266" y="2558200"/>
                </a:lnTo>
                <a:lnTo>
                  <a:pt x="0" y="2558200"/>
                </a:lnTo>
                <a:lnTo>
                  <a:pt x="0" y="0"/>
                </a:lnTo>
                <a:close/>
              </a:path>
            </a:pathLst>
          </a:custGeom>
          <a:blipFill>
            <a:blip r:embed="rId9"/>
            <a:stretch>
              <a:fillRect/>
            </a:stretch>
          </a:blipFill>
        </p:spPr>
      </p:sp>
      <p:sp>
        <p:nvSpPr>
          <p:cNvPr id="14" name="TextBox 14"/>
          <p:cNvSpPr txBox="1"/>
          <p:nvPr/>
        </p:nvSpPr>
        <p:spPr>
          <a:xfrm>
            <a:off x="4104489" y="2983304"/>
            <a:ext cx="2017886" cy="976630"/>
          </a:xfrm>
          <a:prstGeom prst="rect">
            <a:avLst/>
          </a:prstGeom>
        </p:spPr>
        <p:txBody>
          <a:bodyPr lIns="0" tIns="0" rIns="0" bIns="0" rtlCol="0" anchor="t">
            <a:spAutoFit/>
          </a:bodyPr>
          <a:lstStyle/>
          <a:p>
            <a:pPr algn="ctr">
              <a:lnSpc>
                <a:spcPts val="3919"/>
              </a:lnSpc>
            </a:pPr>
            <a:r>
              <a:rPr lang="en-US" sz="2799">
                <a:solidFill>
                  <a:srgbClr val="000000"/>
                </a:solidFill>
                <a:latin typeface="Prompt Bold"/>
              </a:rPr>
              <a:t>Sell unused</a:t>
            </a:r>
          </a:p>
          <a:p>
            <a:pPr algn="ctr">
              <a:lnSpc>
                <a:spcPts val="3919"/>
              </a:lnSpc>
              <a:spcBef>
                <a:spcPct val="0"/>
              </a:spcBef>
            </a:pPr>
            <a:r>
              <a:rPr lang="en-US" sz="2799">
                <a:solidFill>
                  <a:srgbClr val="000000"/>
                </a:solidFill>
                <a:latin typeface="Prompt Bold"/>
              </a:rPr>
              <a:t>shirt</a:t>
            </a:r>
          </a:p>
        </p:txBody>
      </p:sp>
      <p:sp>
        <p:nvSpPr>
          <p:cNvPr id="15" name="TextBox 15"/>
          <p:cNvSpPr txBox="1"/>
          <p:nvPr/>
        </p:nvSpPr>
        <p:spPr>
          <a:xfrm>
            <a:off x="12903334" y="4101526"/>
            <a:ext cx="1977703" cy="976630"/>
          </a:xfrm>
          <a:prstGeom prst="rect">
            <a:avLst/>
          </a:prstGeom>
        </p:spPr>
        <p:txBody>
          <a:bodyPr lIns="0" tIns="0" rIns="0" bIns="0" rtlCol="0" anchor="t">
            <a:spAutoFit/>
          </a:bodyPr>
          <a:lstStyle/>
          <a:p>
            <a:pPr algn="ctr">
              <a:lnSpc>
                <a:spcPts val="3919"/>
              </a:lnSpc>
            </a:pPr>
            <a:r>
              <a:rPr lang="en-US" sz="2799">
                <a:solidFill>
                  <a:srgbClr val="000000"/>
                </a:solidFill>
                <a:latin typeface="Prompt Bold"/>
              </a:rPr>
              <a:t>I want </a:t>
            </a:r>
          </a:p>
          <a:p>
            <a:pPr algn="ctr">
              <a:lnSpc>
                <a:spcPts val="3919"/>
              </a:lnSpc>
              <a:spcBef>
                <a:spcPct val="0"/>
              </a:spcBef>
            </a:pPr>
            <a:r>
              <a:rPr lang="en-US" sz="2799">
                <a:solidFill>
                  <a:srgbClr val="000000"/>
                </a:solidFill>
                <a:latin typeface="Prompt Bold"/>
              </a:rPr>
              <a:t>cheap shirt</a:t>
            </a:r>
          </a:p>
        </p:txBody>
      </p:sp>
      <p:grpSp>
        <p:nvGrpSpPr>
          <p:cNvPr id="16" name="Group 16"/>
          <p:cNvGrpSpPr/>
          <p:nvPr/>
        </p:nvGrpSpPr>
        <p:grpSpPr>
          <a:xfrm rot="-10800000">
            <a:off x="4116061" y="5351205"/>
            <a:ext cx="3458015" cy="765690"/>
            <a:chOff x="0" y="0"/>
            <a:chExt cx="2543779" cy="563255"/>
          </a:xfrm>
        </p:grpSpPr>
        <p:sp>
          <p:nvSpPr>
            <p:cNvPr id="17" name="Freeform 17"/>
            <p:cNvSpPr/>
            <p:nvPr/>
          </p:nvSpPr>
          <p:spPr>
            <a:xfrm>
              <a:off x="0" y="0"/>
              <a:ext cx="2543779" cy="563255"/>
            </a:xfrm>
            <a:custGeom>
              <a:avLst/>
              <a:gdLst/>
              <a:ahLst/>
              <a:cxnLst/>
              <a:rect l="l" t="t" r="r" b="b"/>
              <a:pathLst>
                <a:path w="2543779" h="563255">
                  <a:moveTo>
                    <a:pt x="2543779" y="281628"/>
                  </a:moveTo>
                  <a:lnTo>
                    <a:pt x="2137379" y="0"/>
                  </a:lnTo>
                  <a:lnTo>
                    <a:pt x="2137379" y="203200"/>
                  </a:lnTo>
                  <a:lnTo>
                    <a:pt x="0" y="203200"/>
                  </a:lnTo>
                  <a:lnTo>
                    <a:pt x="0" y="360055"/>
                  </a:lnTo>
                  <a:lnTo>
                    <a:pt x="2137379" y="360055"/>
                  </a:lnTo>
                  <a:lnTo>
                    <a:pt x="2137379" y="563255"/>
                  </a:lnTo>
                  <a:lnTo>
                    <a:pt x="2543779" y="281628"/>
                  </a:lnTo>
                  <a:close/>
                </a:path>
              </a:pathLst>
            </a:custGeom>
            <a:solidFill>
              <a:srgbClr val="ED818C"/>
            </a:solidFill>
          </p:spPr>
        </p:sp>
        <p:sp>
          <p:nvSpPr>
            <p:cNvPr id="18" name="TextBox 18"/>
            <p:cNvSpPr txBox="1"/>
            <p:nvPr/>
          </p:nvSpPr>
          <p:spPr>
            <a:xfrm>
              <a:off x="0" y="146050"/>
              <a:ext cx="2442179" cy="214005"/>
            </a:xfrm>
            <a:prstGeom prst="rect">
              <a:avLst/>
            </a:prstGeom>
          </p:spPr>
          <p:txBody>
            <a:bodyPr lIns="50800" tIns="50800" rIns="50800" bIns="50800" rtlCol="0" anchor="ctr"/>
            <a:lstStyle/>
            <a:p>
              <a:pPr algn="ctr">
                <a:lnSpc>
                  <a:spcPts val="3360"/>
                </a:lnSpc>
              </a:pPr>
              <a:endParaRPr/>
            </a:p>
          </p:txBody>
        </p:sp>
      </p:grpSp>
      <p:grpSp>
        <p:nvGrpSpPr>
          <p:cNvPr id="19" name="Group 19"/>
          <p:cNvGrpSpPr/>
          <p:nvPr/>
        </p:nvGrpSpPr>
        <p:grpSpPr>
          <a:xfrm>
            <a:off x="4116061" y="6985676"/>
            <a:ext cx="3419915" cy="765690"/>
            <a:chOff x="0" y="0"/>
            <a:chExt cx="2515752" cy="563255"/>
          </a:xfrm>
        </p:grpSpPr>
        <p:sp>
          <p:nvSpPr>
            <p:cNvPr id="20" name="Freeform 20"/>
            <p:cNvSpPr/>
            <p:nvPr/>
          </p:nvSpPr>
          <p:spPr>
            <a:xfrm>
              <a:off x="0" y="0"/>
              <a:ext cx="2515752" cy="563255"/>
            </a:xfrm>
            <a:custGeom>
              <a:avLst/>
              <a:gdLst/>
              <a:ahLst/>
              <a:cxnLst/>
              <a:rect l="l" t="t" r="r" b="b"/>
              <a:pathLst>
                <a:path w="2515752" h="563255">
                  <a:moveTo>
                    <a:pt x="2515752" y="281628"/>
                  </a:moveTo>
                  <a:lnTo>
                    <a:pt x="2109352" y="0"/>
                  </a:lnTo>
                  <a:lnTo>
                    <a:pt x="2109352" y="203200"/>
                  </a:lnTo>
                  <a:lnTo>
                    <a:pt x="0" y="203200"/>
                  </a:lnTo>
                  <a:lnTo>
                    <a:pt x="0" y="360055"/>
                  </a:lnTo>
                  <a:lnTo>
                    <a:pt x="2109352" y="360055"/>
                  </a:lnTo>
                  <a:lnTo>
                    <a:pt x="2109352" y="563255"/>
                  </a:lnTo>
                  <a:lnTo>
                    <a:pt x="2515752" y="281628"/>
                  </a:lnTo>
                  <a:close/>
                </a:path>
              </a:pathLst>
            </a:custGeom>
            <a:solidFill>
              <a:srgbClr val="FCD116"/>
            </a:solidFill>
          </p:spPr>
        </p:sp>
        <p:sp>
          <p:nvSpPr>
            <p:cNvPr id="21" name="TextBox 21"/>
            <p:cNvSpPr txBox="1"/>
            <p:nvPr/>
          </p:nvSpPr>
          <p:spPr>
            <a:xfrm>
              <a:off x="0" y="146050"/>
              <a:ext cx="2414152" cy="214005"/>
            </a:xfrm>
            <a:prstGeom prst="rect">
              <a:avLst/>
            </a:prstGeom>
          </p:spPr>
          <p:txBody>
            <a:bodyPr lIns="50800" tIns="50800" rIns="50800" bIns="50800" rtlCol="0" anchor="ctr"/>
            <a:lstStyle/>
            <a:p>
              <a:pPr algn="ctr">
                <a:lnSpc>
                  <a:spcPts val="3360"/>
                </a:lnSpc>
              </a:pPr>
              <a:endParaRPr/>
            </a:p>
          </p:txBody>
        </p:sp>
      </p:grpSp>
      <p:sp>
        <p:nvSpPr>
          <p:cNvPr id="22" name="TextBox 22"/>
          <p:cNvSpPr txBox="1"/>
          <p:nvPr/>
        </p:nvSpPr>
        <p:spPr>
          <a:xfrm>
            <a:off x="4678851" y="6715165"/>
            <a:ext cx="1943621" cy="474346"/>
          </a:xfrm>
          <a:prstGeom prst="rect">
            <a:avLst/>
          </a:prstGeom>
        </p:spPr>
        <p:txBody>
          <a:bodyPr lIns="0" tIns="0" rIns="0" bIns="0" rtlCol="0" anchor="t">
            <a:spAutoFit/>
          </a:bodyPr>
          <a:lstStyle/>
          <a:p>
            <a:pPr algn="ctr">
              <a:lnSpc>
                <a:spcPts val="3779"/>
              </a:lnSpc>
            </a:pPr>
            <a:r>
              <a:rPr lang="en-US" sz="2699">
                <a:solidFill>
                  <a:srgbClr val="000000"/>
                </a:solidFill>
                <a:latin typeface="Arimo"/>
              </a:rPr>
              <a:t>Confirmation</a:t>
            </a:r>
          </a:p>
        </p:txBody>
      </p:sp>
      <p:grpSp>
        <p:nvGrpSpPr>
          <p:cNvPr id="23" name="Group 23"/>
          <p:cNvGrpSpPr/>
          <p:nvPr/>
        </p:nvGrpSpPr>
        <p:grpSpPr>
          <a:xfrm rot="-10800000">
            <a:off x="11484195" y="7751365"/>
            <a:ext cx="3078264" cy="765690"/>
            <a:chOff x="0" y="0"/>
            <a:chExt cx="2264427" cy="563255"/>
          </a:xfrm>
        </p:grpSpPr>
        <p:sp>
          <p:nvSpPr>
            <p:cNvPr id="24" name="Freeform 24"/>
            <p:cNvSpPr/>
            <p:nvPr/>
          </p:nvSpPr>
          <p:spPr>
            <a:xfrm>
              <a:off x="0" y="0"/>
              <a:ext cx="2264427" cy="563255"/>
            </a:xfrm>
            <a:custGeom>
              <a:avLst/>
              <a:gdLst/>
              <a:ahLst/>
              <a:cxnLst/>
              <a:rect l="l" t="t" r="r" b="b"/>
              <a:pathLst>
                <a:path w="2264427" h="563255">
                  <a:moveTo>
                    <a:pt x="2264427" y="281628"/>
                  </a:moveTo>
                  <a:lnTo>
                    <a:pt x="1858027" y="0"/>
                  </a:lnTo>
                  <a:lnTo>
                    <a:pt x="1858027" y="203200"/>
                  </a:lnTo>
                  <a:lnTo>
                    <a:pt x="0" y="203200"/>
                  </a:lnTo>
                  <a:lnTo>
                    <a:pt x="0" y="360055"/>
                  </a:lnTo>
                  <a:lnTo>
                    <a:pt x="1858027" y="360055"/>
                  </a:lnTo>
                  <a:lnTo>
                    <a:pt x="1858027" y="563255"/>
                  </a:lnTo>
                  <a:lnTo>
                    <a:pt x="2264427" y="281628"/>
                  </a:lnTo>
                  <a:close/>
                </a:path>
              </a:pathLst>
            </a:custGeom>
            <a:solidFill>
              <a:srgbClr val="FCD116"/>
            </a:solidFill>
          </p:spPr>
        </p:sp>
        <p:sp>
          <p:nvSpPr>
            <p:cNvPr id="25" name="TextBox 25"/>
            <p:cNvSpPr txBox="1"/>
            <p:nvPr/>
          </p:nvSpPr>
          <p:spPr>
            <a:xfrm>
              <a:off x="0" y="146050"/>
              <a:ext cx="2162827" cy="214005"/>
            </a:xfrm>
            <a:prstGeom prst="rect">
              <a:avLst/>
            </a:prstGeom>
          </p:spPr>
          <p:txBody>
            <a:bodyPr lIns="50800" tIns="50800" rIns="50800" bIns="50800" rtlCol="0" anchor="ctr"/>
            <a:lstStyle/>
            <a:p>
              <a:pPr algn="ctr">
                <a:lnSpc>
                  <a:spcPts val="3360"/>
                </a:lnSpc>
              </a:pPr>
              <a:endParaRPr/>
            </a:p>
          </p:txBody>
        </p:sp>
      </p:grpSp>
      <p:sp>
        <p:nvSpPr>
          <p:cNvPr id="26" name="TextBox 26"/>
          <p:cNvSpPr txBox="1"/>
          <p:nvPr/>
        </p:nvSpPr>
        <p:spPr>
          <a:xfrm>
            <a:off x="12539188" y="7480855"/>
            <a:ext cx="1352996" cy="474346"/>
          </a:xfrm>
          <a:prstGeom prst="rect">
            <a:avLst/>
          </a:prstGeom>
        </p:spPr>
        <p:txBody>
          <a:bodyPr lIns="0" tIns="0" rIns="0" bIns="0" rtlCol="0" anchor="t">
            <a:spAutoFit/>
          </a:bodyPr>
          <a:lstStyle/>
          <a:p>
            <a:pPr algn="ctr">
              <a:lnSpc>
                <a:spcPts val="3779"/>
              </a:lnSpc>
            </a:pPr>
            <a:r>
              <a:rPr lang="en-US" sz="2699">
                <a:solidFill>
                  <a:srgbClr val="000000"/>
                </a:solidFill>
                <a:latin typeface="Arimo"/>
              </a:rPr>
              <a:t>Payment</a:t>
            </a:r>
          </a:p>
        </p:txBody>
      </p:sp>
      <p:sp>
        <p:nvSpPr>
          <p:cNvPr id="27" name="Freeform 27"/>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10"/>
            <a:stretch>
              <a:fillRect/>
            </a:stretch>
          </a:blipFill>
        </p:spPr>
      </p:sp>
      <p:sp>
        <p:nvSpPr>
          <p:cNvPr id="28" name="Freeform 28"/>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11"/>
            <a:stretch>
              <a:fillRect/>
            </a:stretch>
          </a:blipFill>
        </p:spPr>
      </p:sp>
      <p:sp>
        <p:nvSpPr>
          <p:cNvPr id="29" name="Freeform 29"/>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12"/>
            <a:stretch>
              <a:fillRect/>
            </a:stretch>
          </a:blipFill>
        </p:spPr>
      </p:sp>
      <p:sp>
        <p:nvSpPr>
          <p:cNvPr id="30" name="AutoShape 30"/>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31" name="TextBox 31"/>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Concepts</a:t>
            </a:r>
          </a:p>
        </p:txBody>
      </p:sp>
      <p:sp>
        <p:nvSpPr>
          <p:cNvPr id="32" name="TextBox 32"/>
          <p:cNvSpPr txBox="1"/>
          <p:nvPr/>
        </p:nvSpPr>
        <p:spPr>
          <a:xfrm>
            <a:off x="5237220" y="5100377"/>
            <a:ext cx="1696045" cy="474346"/>
          </a:xfrm>
          <a:prstGeom prst="rect">
            <a:avLst/>
          </a:prstGeom>
        </p:spPr>
        <p:txBody>
          <a:bodyPr lIns="0" tIns="0" rIns="0" bIns="0" rtlCol="0" anchor="t">
            <a:spAutoFit/>
          </a:bodyPr>
          <a:lstStyle/>
          <a:p>
            <a:pPr algn="ctr">
              <a:lnSpc>
                <a:spcPts val="3779"/>
              </a:lnSpc>
            </a:pPr>
            <a:r>
              <a:rPr lang="en-US" sz="2699">
                <a:solidFill>
                  <a:srgbClr val="000000"/>
                </a:solidFill>
                <a:latin typeface="Arimo"/>
              </a:rPr>
              <a:t>Notification</a:t>
            </a:r>
          </a:p>
        </p:txBody>
      </p:sp>
      <p:grpSp>
        <p:nvGrpSpPr>
          <p:cNvPr id="33" name="Group 33"/>
          <p:cNvGrpSpPr/>
          <p:nvPr/>
        </p:nvGrpSpPr>
        <p:grpSpPr>
          <a:xfrm rot="-10800000">
            <a:off x="566949" y="8507651"/>
            <a:ext cx="6896219" cy="765690"/>
            <a:chOff x="0" y="0"/>
            <a:chExt cx="5072985" cy="563255"/>
          </a:xfrm>
        </p:grpSpPr>
        <p:sp>
          <p:nvSpPr>
            <p:cNvPr id="34" name="Freeform 34"/>
            <p:cNvSpPr/>
            <p:nvPr/>
          </p:nvSpPr>
          <p:spPr>
            <a:xfrm>
              <a:off x="0" y="0"/>
              <a:ext cx="5072985" cy="563255"/>
            </a:xfrm>
            <a:custGeom>
              <a:avLst/>
              <a:gdLst/>
              <a:ahLst/>
              <a:cxnLst/>
              <a:rect l="l" t="t" r="r" b="b"/>
              <a:pathLst>
                <a:path w="5072985" h="563255">
                  <a:moveTo>
                    <a:pt x="5072985" y="281628"/>
                  </a:moveTo>
                  <a:lnTo>
                    <a:pt x="4666585" y="0"/>
                  </a:lnTo>
                  <a:lnTo>
                    <a:pt x="4666585" y="203200"/>
                  </a:lnTo>
                  <a:lnTo>
                    <a:pt x="0" y="203200"/>
                  </a:lnTo>
                  <a:lnTo>
                    <a:pt x="0" y="360055"/>
                  </a:lnTo>
                  <a:lnTo>
                    <a:pt x="4666585" y="360055"/>
                  </a:lnTo>
                  <a:lnTo>
                    <a:pt x="4666585" y="563255"/>
                  </a:lnTo>
                  <a:lnTo>
                    <a:pt x="5072985" y="281628"/>
                  </a:lnTo>
                  <a:close/>
                </a:path>
              </a:pathLst>
            </a:custGeom>
            <a:solidFill>
              <a:srgbClr val="7ED957"/>
            </a:solidFill>
          </p:spPr>
        </p:sp>
        <p:sp>
          <p:nvSpPr>
            <p:cNvPr id="35" name="TextBox 35"/>
            <p:cNvSpPr txBox="1"/>
            <p:nvPr/>
          </p:nvSpPr>
          <p:spPr>
            <a:xfrm>
              <a:off x="0" y="146050"/>
              <a:ext cx="4971385" cy="214005"/>
            </a:xfrm>
            <a:prstGeom prst="rect">
              <a:avLst/>
            </a:prstGeom>
          </p:spPr>
          <p:txBody>
            <a:bodyPr lIns="50800" tIns="50800" rIns="50800" bIns="50800" rtlCol="0" anchor="ctr"/>
            <a:lstStyle/>
            <a:p>
              <a:pPr algn="ctr">
                <a:lnSpc>
                  <a:spcPts val="3360"/>
                </a:lnSpc>
              </a:pPr>
              <a:endParaRPr/>
            </a:p>
          </p:txBody>
        </p:sp>
      </p:grpSp>
      <p:sp>
        <p:nvSpPr>
          <p:cNvPr id="36" name="TextBox 36"/>
          <p:cNvSpPr txBox="1"/>
          <p:nvPr/>
        </p:nvSpPr>
        <p:spPr>
          <a:xfrm>
            <a:off x="1997530" y="8265715"/>
            <a:ext cx="4935736" cy="474346"/>
          </a:xfrm>
          <a:prstGeom prst="rect">
            <a:avLst/>
          </a:prstGeom>
        </p:spPr>
        <p:txBody>
          <a:bodyPr lIns="0" tIns="0" rIns="0" bIns="0" rtlCol="0" anchor="t">
            <a:spAutoFit/>
          </a:bodyPr>
          <a:lstStyle/>
          <a:p>
            <a:pPr algn="ctr">
              <a:lnSpc>
                <a:spcPts val="3779"/>
              </a:lnSpc>
            </a:pPr>
            <a:r>
              <a:rPr lang="en-US" sz="2699">
                <a:solidFill>
                  <a:srgbClr val="000000"/>
                </a:solidFill>
                <a:latin typeface="Arimo"/>
              </a:rPr>
              <a:t>Release money after settlement.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3"/>
            <a:stretch>
              <a:fillRect/>
            </a:stretch>
          </a:blipFill>
        </p:spPr>
      </p:sp>
      <p:sp>
        <p:nvSpPr>
          <p:cNvPr id="3" name="Freeform 3"/>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4"/>
            <a:stretch>
              <a:fillRect/>
            </a:stretch>
          </a:blipFill>
        </p:spPr>
      </p:sp>
      <p:sp>
        <p:nvSpPr>
          <p:cNvPr id="4" name="Freeform 4"/>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5"/>
            <a:stretch>
              <a:fillRect/>
            </a:stretch>
          </a:blipFill>
        </p:spPr>
      </p:sp>
      <p:sp>
        <p:nvSpPr>
          <p:cNvPr id="5" name="AutoShape 5"/>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6" name="Freeform 6"/>
          <p:cNvSpPr/>
          <p:nvPr/>
        </p:nvSpPr>
        <p:spPr>
          <a:xfrm>
            <a:off x="3112267" y="3009384"/>
            <a:ext cx="1935972" cy="4189661"/>
          </a:xfrm>
          <a:custGeom>
            <a:avLst/>
            <a:gdLst/>
            <a:ahLst/>
            <a:cxnLst/>
            <a:rect l="l" t="t" r="r" b="b"/>
            <a:pathLst>
              <a:path w="1935972" h="4189661">
                <a:moveTo>
                  <a:pt x="0" y="0"/>
                </a:moveTo>
                <a:lnTo>
                  <a:pt x="1935972" y="0"/>
                </a:lnTo>
                <a:lnTo>
                  <a:pt x="1935972" y="4189661"/>
                </a:lnTo>
                <a:lnTo>
                  <a:pt x="0" y="4189661"/>
                </a:lnTo>
                <a:lnTo>
                  <a:pt x="0" y="0"/>
                </a:lnTo>
                <a:close/>
              </a:path>
            </a:pathLst>
          </a:custGeom>
          <a:blipFill>
            <a:blip r:embed="rId6"/>
            <a:stretch>
              <a:fillRect/>
            </a:stretch>
          </a:blipFill>
        </p:spPr>
      </p:sp>
      <p:sp>
        <p:nvSpPr>
          <p:cNvPr id="7" name="Freeform 7"/>
          <p:cNvSpPr/>
          <p:nvPr/>
        </p:nvSpPr>
        <p:spPr>
          <a:xfrm>
            <a:off x="2968356" y="2920881"/>
            <a:ext cx="2160227" cy="4445238"/>
          </a:xfrm>
          <a:custGeom>
            <a:avLst/>
            <a:gdLst/>
            <a:ahLst/>
            <a:cxnLst/>
            <a:rect l="l" t="t" r="r" b="b"/>
            <a:pathLst>
              <a:path w="2160227" h="4445238">
                <a:moveTo>
                  <a:pt x="0" y="0"/>
                </a:moveTo>
                <a:lnTo>
                  <a:pt x="2160228" y="0"/>
                </a:lnTo>
                <a:lnTo>
                  <a:pt x="2160228" y="4445238"/>
                </a:lnTo>
                <a:lnTo>
                  <a:pt x="0" y="4445238"/>
                </a:lnTo>
                <a:lnTo>
                  <a:pt x="0" y="0"/>
                </a:lnTo>
                <a:close/>
              </a:path>
            </a:pathLst>
          </a:custGeom>
          <a:blipFill>
            <a:blip r:embed="rId7"/>
            <a:stretch>
              <a:fillRect l="-620" t="-1170" r="-2431"/>
            </a:stretch>
          </a:blipFill>
        </p:spPr>
      </p:sp>
      <p:sp>
        <p:nvSpPr>
          <p:cNvPr id="8" name="Freeform 8"/>
          <p:cNvSpPr/>
          <p:nvPr/>
        </p:nvSpPr>
        <p:spPr>
          <a:xfrm>
            <a:off x="7675330" y="3468792"/>
            <a:ext cx="3434139" cy="1983215"/>
          </a:xfrm>
          <a:custGeom>
            <a:avLst/>
            <a:gdLst/>
            <a:ahLst/>
            <a:cxnLst/>
            <a:rect l="l" t="t" r="r" b="b"/>
            <a:pathLst>
              <a:path w="3434139" h="1983215">
                <a:moveTo>
                  <a:pt x="0" y="0"/>
                </a:moveTo>
                <a:lnTo>
                  <a:pt x="3434139" y="0"/>
                </a:lnTo>
                <a:lnTo>
                  <a:pt x="3434139" y="1983215"/>
                </a:lnTo>
                <a:lnTo>
                  <a:pt x="0" y="19832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45956" y="5684296"/>
            <a:ext cx="2692886" cy="1514748"/>
          </a:xfrm>
          <a:custGeom>
            <a:avLst/>
            <a:gdLst/>
            <a:ahLst/>
            <a:cxnLst/>
            <a:rect l="l" t="t" r="r" b="b"/>
            <a:pathLst>
              <a:path w="2692886" h="1514748">
                <a:moveTo>
                  <a:pt x="0" y="0"/>
                </a:moveTo>
                <a:lnTo>
                  <a:pt x="2692886" y="0"/>
                </a:lnTo>
                <a:lnTo>
                  <a:pt x="2692886" y="1514749"/>
                </a:lnTo>
                <a:lnTo>
                  <a:pt x="0" y="1514749"/>
                </a:lnTo>
                <a:lnTo>
                  <a:pt x="0" y="0"/>
                </a:lnTo>
                <a:close/>
              </a:path>
            </a:pathLst>
          </a:custGeom>
          <a:blipFill>
            <a:blip r:embed="rId10"/>
            <a:stretch>
              <a:fillRect/>
            </a:stretch>
          </a:blipFill>
        </p:spPr>
      </p:sp>
      <p:sp>
        <p:nvSpPr>
          <p:cNvPr id="10" name="Freeform 10"/>
          <p:cNvSpPr/>
          <p:nvPr/>
        </p:nvSpPr>
        <p:spPr>
          <a:xfrm>
            <a:off x="13376007" y="3971265"/>
            <a:ext cx="2706056" cy="2961484"/>
          </a:xfrm>
          <a:custGeom>
            <a:avLst/>
            <a:gdLst/>
            <a:ahLst/>
            <a:cxnLst/>
            <a:rect l="l" t="t" r="r" b="b"/>
            <a:pathLst>
              <a:path w="2706056" h="2961484">
                <a:moveTo>
                  <a:pt x="0" y="0"/>
                </a:moveTo>
                <a:lnTo>
                  <a:pt x="2706056" y="0"/>
                </a:lnTo>
                <a:lnTo>
                  <a:pt x="2706056" y="2961484"/>
                </a:lnTo>
                <a:lnTo>
                  <a:pt x="0" y="29614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Main Feature</a:t>
            </a:r>
          </a:p>
        </p:txBody>
      </p:sp>
      <p:sp>
        <p:nvSpPr>
          <p:cNvPr id="12" name="TextBox 12"/>
          <p:cNvSpPr txBox="1"/>
          <p:nvPr/>
        </p:nvSpPr>
        <p:spPr>
          <a:xfrm>
            <a:off x="3013564" y="7604244"/>
            <a:ext cx="2133377" cy="49530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Buy or rent</a:t>
            </a:r>
          </a:p>
        </p:txBody>
      </p:sp>
      <p:sp>
        <p:nvSpPr>
          <p:cNvPr id="13" name="TextBox 13"/>
          <p:cNvSpPr txBox="1"/>
          <p:nvPr/>
        </p:nvSpPr>
        <p:spPr>
          <a:xfrm>
            <a:off x="7675330" y="7604244"/>
            <a:ext cx="3775546" cy="49530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000000"/>
                </a:solidFill>
                <a:latin typeface="Trocchi"/>
              </a:rPr>
              <a:t>AI recommendation</a:t>
            </a:r>
          </a:p>
        </p:txBody>
      </p:sp>
      <p:sp>
        <p:nvSpPr>
          <p:cNvPr id="14" name="TextBox 14"/>
          <p:cNvSpPr txBox="1"/>
          <p:nvPr/>
        </p:nvSpPr>
        <p:spPr>
          <a:xfrm>
            <a:off x="13376007" y="7604244"/>
            <a:ext cx="3155752" cy="1019176"/>
          </a:xfrm>
          <a:prstGeom prst="rect">
            <a:avLst/>
          </a:prstGeom>
        </p:spPr>
        <p:txBody>
          <a:bodyPr lIns="0" tIns="0" rIns="0" bIns="0" rtlCol="0" anchor="t">
            <a:spAutoFit/>
          </a:bodyPr>
          <a:lstStyle/>
          <a:p>
            <a:pPr algn="ctr">
              <a:lnSpc>
                <a:spcPts val="4199"/>
              </a:lnSpc>
            </a:pPr>
            <a:r>
              <a:rPr lang="en-US" sz="2999">
                <a:solidFill>
                  <a:srgbClr val="000000"/>
                </a:solidFill>
                <a:latin typeface="Trocchi"/>
              </a:rPr>
              <a:t>Cleaning service</a:t>
            </a:r>
          </a:p>
          <a:p>
            <a:pPr marL="0" lvl="0" indent="0" algn="ctr">
              <a:lnSpc>
                <a:spcPts val="4199"/>
              </a:lnSpc>
              <a:spcBef>
                <a:spcPct val="0"/>
              </a:spcBef>
            </a:pPr>
            <a:r>
              <a:rPr lang="en-US" sz="2999">
                <a:solidFill>
                  <a:srgbClr val="000000"/>
                </a:solidFill>
                <a:latin typeface="Trocchi"/>
              </a:rPr>
              <a:t>partner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091490" y="4539426"/>
            <a:ext cx="7368257" cy="4226343"/>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7264" r="-21112"/>
              </a:stretch>
            </a:blipFill>
          </p:spPr>
        </p:sp>
      </p:grpSp>
      <p:grpSp>
        <p:nvGrpSpPr>
          <p:cNvPr id="8" name="Group 8"/>
          <p:cNvGrpSpPr>
            <a:grpSpLocks noChangeAspect="1"/>
          </p:cNvGrpSpPr>
          <p:nvPr/>
        </p:nvGrpSpPr>
        <p:grpSpPr>
          <a:xfrm>
            <a:off x="16740227" y="8606946"/>
            <a:ext cx="2721208" cy="272120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4AFAB"/>
            </a:solidFill>
          </p:spPr>
        </p:sp>
      </p:grpSp>
      <p:sp>
        <p:nvSpPr>
          <p:cNvPr id="10" name="Freeform 10"/>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4"/>
            <a:stretch>
              <a:fillRect/>
            </a:stretch>
          </a:blipFill>
        </p:spPr>
      </p:sp>
      <p:sp>
        <p:nvSpPr>
          <p:cNvPr id="11" name="Freeform 11"/>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5"/>
            <a:stretch>
              <a:fillRect/>
            </a:stretch>
          </a:blipFill>
        </p:spPr>
      </p:sp>
      <p:sp>
        <p:nvSpPr>
          <p:cNvPr id="12" name="Freeform 12"/>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6"/>
            <a:stretch>
              <a:fillRect/>
            </a:stretch>
          </a:blipFill>
        </p:spPr>
      </p:sp>
      <p:sp>
        <p:nvSpPr>
          <p:cNvPr id="13" name="AutoShape 13"/>
          <p:cNvSpPr/>
          <p:nvPr/>
        </p:nvSpPr>
        <p:spPr>
          <a:xfrm>
            <a:off x="0" y="1249880"/>
            <a:ext cx="18577264" cy="0"/>
          </a:xfrm>
          <a:prstGeom prst="line">
            <a:avLst/>
          </a:prstGeom>
          <a:ln w="38100" cap="flat">
            <a:solidFill>
              <a:srgbClr val="000000"/>
            </a:solidFill>
            <a:prstDash val="solid"/>
            <a:headEnd type="none" w="sm" len="sm"/>
            <a:tailEnd type="none" w="sm" len="sm"/>
          </a:ln>
        </p:spPr>
      </p:sp>
      <p:sp>
        <p:nvSpPr>
          <p:cNvPr id="14" name="Freeform 14"/>
          <p:cNvSpPr/>
          <p:nvPr/>
        </p:nvSpPr>
        <p:spPr>
          <a:xfrm>
            <a:off x="1807891" y="2192554"/>
            <a:ext cx="4336218" cy="4336218"/>
          </a:xfrm>
          <a:custGeom>
            <a:avLst/>
            <a:gdLst/>
            <a:ahLst/>
            <a:cxnLst/>
            <a:rect l="l" t="t" r="r" b="b"/>
            <a:pathLst>
              <a:path w="4336218" h="4336218">
                <a:moveTo>
                  <a:pt x="0" y="0"/>
                </a:moveTo>
                <a:lnTo>
                  <a:pt x="4336218" y="0"/>
                </a:lnTo>
                <a:lnTo>
                  <a:pt x="4336218" y="4336218"/>
                </a:lnTo>
                <a:lnTo>
                  <a:pt x="0" y="4336218"/>
                </a:lnTo>
                <a:lnTo>
                  <a:pt x="0" y="0"/>
                </a:lnTo>
                <a:close/>
              </a:path>
            </a:pathLst>
          </a:custGeom>
          <a:blipFill>
            <a:blip r:embed="rId6"/>
            <a:stretch>
              <a:fillRect/>
            </a:stretch>
          </a:blipFill>
        </p:spPr>
      </p:sp>
      <p:sp>
        <p:nvSpPr>
          <p:cNvPr id="15" name="Freeform 15"/>
          <p:cNvSpPr/>
          <p:nvPr/>
        </p:nvSpPr>
        <p:spPr>
          <a:xfrm>
            <a:off x="7778782" y="1914991"/>
            <a:ext cx="3326554" cy="7199034"/>
          </a:xfrm>
          <a:custGeom>
            <a:avLst/>
            <a:gdLst/>
            <a:ahLst/>
            <a:cxnLst/>
            <a:rect l="l" t="t" r="r" b="b"/>
            <a:pathLst>
              <a:path w="3326554" h="7199034">
                <a:moveTo>
                  <a:pt x="0" y="0"/>
                </a:moveTo>
                <a:lnTo>
                  <a:pt x="3326554" y="0"/>
                </a:lnTo>
                <a:lnTo>
                  <a:pt x="3326554" y="7199034"/>
                </a:lnTo>
                <a:lnTo>
                  <a:pt x="0" y="7199034"/>
                </a:lnTo>
                <a:lnTo>
                  <a:pt x="0" y="0"/>
                </a:lnTo>
                <a:close/>
              </a:path>
            </a:pathLst>
          </a:custGeom>
          <a:blipFill>
            <a:blip r:embed="rId7"/>
            <a:stretch>
              <a:fillRect/>
            </a:stretch>
          </a:blipFill>
        </p:spPr>
      </p:sp>
      <p:sp>
        <p:nvSpPr>
          <p:cNvPr id="16" name="Freeform 16"/>
          <p:cNvSpPr/>
          <p:nvPr/>
        </p:nvSpPr>
        <p:spPr>
          <a:xfrm>
            <a:off x="7531504" y="1762917"/>
            <a:ext cx="3711888" cy="7638189"/>
          </a:xfrm>
          <a:custGeom>
            <a:avLst/>
            <a:gdLst/>
            <a:ahLst/>
            <a:cxnLst/>
            <a:rect l="l" t="t" r="r" b="b"/>
            <a:pathLst>
              <a:path w="3711888" h="7638189">
                <a:moveTo>
                  <a:pt x="0" y="0"/>
                </a:moveTo>
                <a:lnTo>
                  <a:pt x="3711887" y="0"/>
                </a:lnTo>
                <a:lnTo>
                  <a:pt x="3711887" y="7638190"/>
                </a:lnTo>
                <a:lnTo>
                  <a:pt x="0" y="7638190"/>
                </a:lnTo>
                <a:lnTo>
                  <a:pt x="0" y="0"/>
                </a:lnTo>
                <a:close/>
              </a:path>
            </a:pathLst>
          </a:custGeom>
          <a:blipFill>
            <a:blip r:embed="rId8"/>
            <a:stretch>
              <a:fillRect l="-620" t="-1170" r="-2431"/>
            </a:stretch>
          </a:blipFill>
        </p:spPr>
      </p:sp>
      <p:sp>
        <p:nvSpPr>
          <p:cNvPr id="17" name="Freeform 17"/>
          <p:cNvSpPr/>
          <p:nvPr/>
        </p:nvSpPr>
        <p:spPr>
          <a:xfrm>
            <a:off x="2190795" y="7984145"/>
            <a:ext cx="1164692" cy="874192"/>
          </a:xfrm>
          <a:custGeom>
            <a:avLst/>
            <a:gdLst/>
            <a:ahLst/>
            <a:cxnLst/>
            <a:rect l="l" t="t" r="r" b="b"/>
            <a:pathLst>
              <a:path w="1164692" h="874192">
                <a:moveTo>
                  <a:pt x="0" y="0"/>
                </a:moveTo>
                <a:lnTo>
                  <a:pt x="1164693" y="0"/>
                </a:lnTo>
                <a:lnTo>
                  <a:pt x="1164693" y="874192"/>
                </a:lnTo>
                <a:lnTo>
                  <a:pt x="0" y="874192"/>
                </a:lnTo>
                <a:lnTo>
                  <a:pt x="0" y="0"/>
                </a:lnTo>
                <a:close/>
              </a:path>
            </a:pathLst>
          </a:custGeom>
          <a:blipFill>
            <a:blip r:embed="rId9"/>
            <a:stretch>
              <a:fillRect/>
            </a:stretch>
          </a:blipFill>
        </p:spPr>
      </p:sp>
      <p:sp>
        <p:nvSpPr>
          <p:cNvPr id="18" name="Freeform 18"/>
          <p:cNvSpPr/>
          <p:nvPr/>
        </p:nvSpPr>
        <p:spPr>
          <a:xfrm>
            <a:off x="1982705" y="9112418"/>
            <a:ext cx="904335" cy="904335"/>
          </a:xfrm>
          <a:custGeom>
            <a:avLst/>
            <a:gdLst/>
            <a:ahLst/>
            <a:cxnLst/>
            <a:rect l="l" t="t" r="r" b="b"/>
            <a:pathLst>
              <a:path w="904335" h="904335">
                <a:moveTo>
                  <a:pt x="0" y="0"/>
                </a:moveTo>
                <a:lnTo>
                  <a:pt x="904335" y="0"/>
                </a:lnTo>
                <a:lnTo>
                  <a:pt x="904335" y="904335"/>
                </a:lnTo>
                <a:lnTo>
                  <a:pt x="0" y="904335"/>
                </a:lnTo>
                <a:lnTo>
                  <a:pt x="0" y="0"/>
                </a:lnTo>
                <a:close/>
              </a:path>
            </a:pathLst>
          </a:custGeom>
          <a:blipFill>
            <a:blip r:embed="rId10"/>
            <a:stretch>
              <a:fillRect/>
            </a:stretch>
          </a:blipFill>
        </p:spPr>
      </p:sp>
      <p:sp>
        <p:nvSpPr>
          <p:cNvPr id="19" name="Freeform 19"/>
          <p:cNvSpPr/>
          <p:nvPr/>
        </p:nvSpPr>
        <p:spPr>
          <a:xfrm>
            <a:off x="5290618" y="8099836"/>
            <a:ext cx="736043" cy="642811"/>
          </a:xfrm>
          <a:custGeom>
            <a:avLst/>
            <a:gdLst/>
            <a:ahLst/>
            <a:cxnLst/>
            <a:rect l="l" t="t" r="r" b="b"/>
            <a:pathLst>
              <a:path w="736043" h="642811">
                <a:moveTo>
                  <a:pt x="0" y="0"/>
                </a:moveTo>
                <a:lnTo>
                  <a:pt x="736043" y="0"/>
                </a:lnTo>
                <a:lnTo>
                  <a:pt x="736043" y="642811"/>
                </a:lnTo>
                <a:lnTo>
                  <a:pt x="0" y="642811"/>
                </a:lnTo>
                <a:lnTo>
                  <a:pt x="0" y="0"/>
                </a:lnTo>
                <a:close/>
              </a:path>
            </a:pathLst>
          </a:custGeom>
          <a:blipFill>
            <a:blip r:embed="rId11"/>
            <a:stretch>
              <a:fillRect/>
            </a:stretch>
          </a:blipFill>
        </p:spPr>
      </p:sp>
      <p:sp>
        <p:nvSpPr>
          <p:cNvPr id="20" name="Freeform 20"/>
          <p:cNvSpPr/>
          <p:nvPr/>
        </p:nvSpPr>
        <p:spPr>
          <a:xfrm>
            <a:off x="3090206" y="9172130"/>
            <a:ext cx="795231" cy="702066"/>
          </a:xfrm>
          <a:custGeom>
            <a:avLst/>
            <a:gdLst/>
            <a:ahLst/>
            <a:cxnLst/>
            <a:rect l="l" t="t" r="r" b="b"/>
            <a:pathLst>
              <a:path w="795231" h="702066">
                <a:moveTo>
                  <a:pt x="0" y="0"/>
                </a:moveTo>
                <a:lnTo>
                  <a:pt x="795231" y="0"/>
                </a:lnTo>
                <a:lnTo>
                  <a:pt x="795231" y="702066"/>
                </a:lnTo>
                <a:lnTo>
                  <a:pt x="0" y="702066"/>
                </a:lnTo>
                <a:lnTo>
                  <a:pt x="0" y="0"/>
                </a:lnTo>
                <a:close/>
              </a:path>
            </a:pathLst>
          </a:custGeom>
          <a:blipFill>
            <a:blip r:embed="rId12"/>
            <a:stretch>
              <a:fillRect/>
            </a:stretch>
          </a:blipFill>
        </p:spPr>
      </p:sp>
      <p:sp>
        <p:nvSpPr>
          <p:cNvPr id="21" name="Freeform 21"/>
          <p:cNvSpPr/>
          <p:nvPr/>
        </p:nvSpPr>
        <p:spPr>
          <a:xfrm>
            <a:off x="1192765" y="9055123"/>
            <a:ext cx="789940" cy="936079"/>
          </a:xfrm>
          <a:custGeom>
            <a:avLst/>
            <a:gdLst/>
            <a:ahLst/>
            <a:cxnLst/>
            <a:rect l="l" t="t" r="r" b="b"/>
            <a:pathLst>
              <a:path w="789940" h="936079">
                <a:moveTo>
                  <a:pt x="0" y="0"/>
                </a:moveTo>
                <a:lnTo>
                  <a:pt x="789940" y="0"/>
                </a:lnTo>
                <a:lnTo>
                  <a:pt x="789940" y="936079"/>
                </a:lnTo>
                <a:lnTo>
                  <a:pt x="0" y="936079"/>
                </a:lnTo>
                <a:lnTo>
                  <a:pt x="0" y="0"/>
                </a:lnTo>
                <a:close/>
              </a:path>
            </a:pathLst>
          </a:custGeom>
          <a:blipFill>
            <a:blip r:embed="rId13"/>
            <a:stretch>
              <a:fillRect/>
            </a:stretch>
          </a:blipFill>
        </p:spPr>
      </p:sp>
      <p:sp>
        <p:nvSpPr>
          <p:cNvPr id="22" name="Freeform 22"/>
          <p:cNvSpPr/>
          <p:nvPr/>
        </p:nvSpPr>
        <p:spPr>
          <a:xfrm>
            <a:off x="3355488" y="8137232"/>
            <a:ext cx="1752389" cy="576679"/>
          </a:xfrm>
          <a:custGeom>
            <a:avLst/>
            <a:gdLst/>
            <a:ahLst/>
            <a:cxnLst/>
            <a:rect l="l" t="t" r="r" b="b"/>
            <a:pathLst>
              <a:path w="1752389" h="576679">
                <a:moveTo>
                  <a:pt x="0" y="0"/>
                </a:moveTo>
                <a:lnTo>
                  <a:pt x="1752389" y="0"/>
                </a:lnTo>
                <a:lnTo>
                  <a:pt x="1752389" y="576679"/>
                </a:lnTo>
                <a:lnTo>
                  <a:pt x="0" y="576679"/>
                </a:lnTo>
                <a:lnTo>
                  <a:pt x="0" y="0"/>
                </a:lnTo>
                <a:close/>
              </a:path>
            </a:pathLst>
          </a:custGeom>
          <a:blipFill>
            <a:blip r:embed="rId14"/>
            <a:stretch>
              <a:fillRect/>
            </a:stretch>
          </a:blipFill>
        </p:spPr>
      </p:sp>
      <p:sp>
        <p:nvSpPr>
          <p:cNvPr id="23" name="Freeform 23"/>
          <p:cNvSpPr/>
          <p:nvPr/>
        </p:nvSpPr>
        <p:spPr>
          <a:xfrm>
            <a:off x="1192765" y="7972128"/>
            <a:ext cx="998030" cy="898227"/>
          </a:xfrm>
          <a:custGeom>
            <a:avLst/>
            <a:gdLst/>
            <a:ahLst/>
            <a:cxnLst/>
            <a:rect l="l" t="t" r="r" b="b"/>
            <a:pathLst>
              <a:path w="998030" h="898227">
                <a:moveTo>
                  <a:pt x="0" y="0"/>
                </a:moveTo>
                <a:lnTo>
                  <a:pt x="998030" y="0"/>
                </a:lnTo>
                <a:lnTo>
                  <a:pt x="998030" y="898226"/>
                </a:lnTo>
                <a:lnTo>
                  <a:pt x="0" y="898226"/>
                </a:lnTo>
                <a:lnTo>
                  <a:pt x="0" y="0"/>
                </a:lnTo>
                <a:close/>
              </a:path>
            </a:pathLst>
          </a:custGeom>
          <a:blipFill>
            <a:blip r:embed="rId15"/>
            <a:stretch>
              <a:fillRect/>
            </a:stretch>
          </a:blipFill>
        </p:spPr>
      </p:sp>
      <p:sp>
        <p:nvSpPr>
          <p:cNvPr id="24" name="Freeform 24"/>
          <p:cNvSpPr/>
          <p:nvPr/>
        </p:nvSpPr>
        <p:spPr>
          <a:xfrm>
            <a:off x="3885437" y="9005710"/>
            <a:ext cx="2529219" cy="1034905"/>
          </a:xfrm>
          <a:custGeom>
            <a:avLst/>
            <a:gdLst/>
            <a:ahLst/>
            <a:cxnLst/>
            <a:rect l="l" t="t" r="r" b="b"/>
            <a:pathLst>
              <a:path w="2529219" h="1034905">
                <a:moveTo>
                  <a:pt x="0" y="0"/>
                </a:moveTo>
                <a:lnTo>
                  <a:pt x="2529219" y="0"/>
                </a:lnTo>
                <a:lnTo>
                  <a:pt x="2529219" y="1034905"/>
                </a:lnTo>
                <a:lnTo>
                  <a:pt x="0" y="1034905"/>
                </a:lnTo>
                <a:lnTo>
                  <a:pt x="0" y="0"/>
                </a:lnTo>
                <a:close/>
              </a:path>
            </a:pathLst>
          </a:custGeom>
          <a:blipFill>
            <a:blip r:embed="rId16"/>
            <a:stretch>
              <a:fillRect/>
            </a:stretch>
          </a:blipFill>
        </p:spPr>
      </p:sp>
      <p:sp>
        <p:nvSpPr>
          <p:cNvPr id="25" name="Freeform 25"/>
          <p:cNvSpPr/>
          <p:nvPr/>
        </p:nvSpPr>
        <p:spPr>
          <a:xfrm rot="5400000">
            <a:off x="14215784" y="2625900"/>
            <a:ext cx="3747856" cy="2881164"/>
          </a:xfrm>
          <a:custGeom>
            <a:avLst/>
            <a:gdLst/>
            <a:ahLst/>
            <a:cxnLst/>
            <a:rect l="l" t="t" r="r" b="b"/>
            <a:pathLst>
              <a:path w="3747856" h="2881164">
                <a:moveTo>
                  <a:pt x="0" y="0"/>
                </a:moveTo>
                <a:lnTo>
                  <a:pt x="3747856" y="0"/>
                </a:lnTo>
                <a:lnTo>
                  <a:pt x="3747856" y="2881164"/>
                </a:lnTo>
                <a:lnTo>
                  <a:pt x="0" y="2881164"/>
                </a:lnTo>
                <a:lnTo>
                  <a:pt x="0" y="0"/>
                </a:lnTo>
                <a:close/>
              </a:path>
            </a:pathLst>
          </a:custGeom>
          <a:blipFill>
            <a:blip r:embed="rId17"/>
            <a:stretch>
              <a:fillRect/>
            </a:stretch>
          </a:blipFill>
        </p:spPr>
      </p:sp>
      <p:sp>
        <p:nvSpPr>
          <p:cNvPr id="26" name="Freeform 26"/>
          <p:cNvSpPr/>
          <p:nvPr/>
        </p:nvSpPr>
        <p:spPr>
          <a:xfrm>
            <a:off x="14818555" y="2340893"/>
            <a:ext cx="2547414" cy="3460755"/>
          </a:xfrm>
          <a:custGeom>
            <a:avLst/>
            <a:gdLst/>
            <a:ahLst/>
            <a:cxnLst/>
            <a:rect l="l" t="t" r="r" b="b"/>
            <a:pathLst>
              <a:path w="2547414" h="3460755">
                <a:moveTo>
                  <a:pt x="0" y="0"/>
                </a:moveTo>
                <a:lnTo>
                  <a:pt x="2547414" y="0"/>
                </a:lnTo>
                <a:lnTo>
                  <a:pt x="2547414" y="3460754"/>
                </a:lnTo>
                <a:lnTo>
                  <a:pt x="0" y="3460754"/>
                </a:lnTo>
                <a:lnTo>
                  <a:pt x="0" y="0"/>
                </a:lnTo>
                <a:close/>
              </a:path>
            </a:pathLst>
          </a:custGeom>
          <a:blipFill>
            <a:blip r:embed="rId18"/>
            <a:stretch>
              <a:fillRect/>
            </a:stretch>
          </a:blipFill>
        </p:spPr>
      </p:sp>
      <p:sp>
        <p:nvSpPr>
          <p:cNvPr id="27" name="TextBox 27"/>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Demostration</a:t>
            </a:r>
          </a:p>
        </p:txBody>
      </p:sp>
      <p:sp>
        <p:nvSpPr>
          <p:cNvPr id="28" name="TextBox 28"/>
          <p:cNvSpPr txBox="1"/>
          <p:nvPr/>
        </p:nvSpPr>
        <p:spPr>
          <a:xfrm>
            <a:off x="1192765" y="6595447"/>
            <a:ext cx="5566470" cy="976630"/>
          </a:xfrm>
          <a:prstGeom prst="rect">
            <a:avLst/>
          </a:prstGeom>
        </p:spPr>
        <p:txBody>
          <a:bodyPr lIns="0" tIns="0" rIns="0" bIns="0" rtlCol="0" anchor="t">
            <a:spAutoFit/>
          </a:bodyPr>
          <a:lstStyle/>
          <a:p>
            <a:pPr algn="ctr">
              <a:lnSpc>
                <a:spcPts val="3919"/>
              </a:lnSpc>
            </a:pPr>
            <a:r>
              <a:rPr lang="en-US" sz="2799">
                <a:solidFill>
                  <a:srgbClr val="000000"/>
                </a:solidFill>
                <a:latin typeface="Prompt Bold"/>
              </a:rPr>
              <a:t>https://cutinuous.web.app</a:t>
            </a:r>
          </a:p>
          <a:p>
            <a:pPr algn="ctr">
              <a:lnSpc>
                <a:spcPts val="3919"/>
              </a:lnSpc>
              <a:spcBef>
                <a:spcPct val="0"/>
              </a:spcBef>
            </a:pPr>
            <a:r>
              <a:rPr lang="en-US" sz="2799">
                <a:solidFill>
                  <a:srgbClr val="000000"/>
                </a:solidFill>
                <a:latin typeface="Prompt Bold"/>
              </a:rPr>
              <a:t>https://cutinuous.jingjietan.com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5"/>
            <a:stretch>
              <a:fillRect/>
            </a:stretch>
          </a:blipFill>
        </p:spPr>
      </p:sp>
      <p:sp>
        <p:nvSpPr>
          <p:cNvPr id="3" name="Freeform 3"/>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6"/>
            <a:stretch>
              <a:fillRect/>
            </a:stretch>
          </a:blipFill>
        </p:spPr>
      </p:sp>
      <p:sp>
        <p:nvSpPr>
          <p:cNvPr id="4" name="Freeform 4"/>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7"/>
            <a:stretch>
              <a:fillRect/>
            </a:stretch>
          </a:blipFill>
        </p:spPr>
      </p:sp>
      <p:sp>
        <p:nvSpPr>
          <p:cNvPr id="5" name="AutoShape 5"/>
          <p:cNvSpPr/>
          <p:nvPr/>
        </p:nvSpPr>
        <p:spPr>
          <a:xfrm>
            <a:off x="0" y="1249880"/>
            <a:ext cx="18577264" cy="0"/>
          </a:xfrm>
          <a:prstGeom prst="line">
            <a:avLst/>
          </a:prstGeom>
          <a:ln w="38100" cap="flat">
            <a:solidFill>
              <a:srgbClr val="000000"/>
            </a:solidFill>
            <a:prstDash val="solid"/>
            <a:headEnd type="none" w="sm" len="sm"/>
            <a:tailEnd type="none" w="sm" len="sm"/>
          </a:ln>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6604" r="36604"/>
          <a:stretch>
            <a:fillRect/>
          </a:stretch>
        </p:blipFill>
        <p:spPr>
          <a:xfrm>
            <a:off x="2178866" y="1554680"/>
            <a:ext cx="3919523" cy="8229600"/>
          </a:xfrm>
          <a:prstGeom prst="rect">
            <a:avLst/>
          </a:prstGeom>
        </p:spPr>
      </p:pic>
      <p:grpSp>
        <p:nvGrpSpPr>
          <p:cNvPr id="7" name="Group 7"/>
          <p:cNvGrpSpPr/>
          <p:nvPr/>
        </p:nvGrpSpPr>
        <p:grpSpPr>
          <a:xfrm>
            <a:off x="8726993" y="4271045"/>
            <a:ext cx="6177163" cy="2213645"/>
            <a:chOff x="0" y="0"/>
            <a:chExt cx="1626907" cy="583018"/>
          </a:xfrm>
        </p:grpSpPr>
        <p:sp>
          <p:nvSpPr>
            <p:cNvPr id="8" name="Freeform 8"/>
            <p:cNvSpPr/>
            <p:nvPr/>
          </p:nvSpPr>
          <p:spPr>
            <a:xfrm>
              <a:off x="0" y="0"/>
              <a:ext cx="1626907" cy="583018"/>
            </a:xfrm>
            <a:custGeom>
              <a:avLst/>
              <a:gdLst/>
              <a:ahLst/>
              <a:cxnLst/>
              <a:rect l="l" t="t" r="r" b="b"/>
              <a:pathLst>
                <a:path w="1626907" h="583018">
                  <a:moveTo>
                    <a:pt x="63919" y="0"/>
                  </a:moveTo>
                  <a:lnTo>
                    <a:pt x="1562988" y="0"/>
                  </a:lnTo>
                  <a:cubicBezTo>
                    <a:pt x="1598290" y="0"/>
                    <a:pt x="1626907" y="28617"/>
                    <a:pt x="1626907" y="63919"/>
                  </a:cubicBezTo>
                  <a:lnTo>
                    <a:pt x="1626907" y="519099"/>
                  </a:lnTo>
                  <a:cubicBezTo>
                    <a:pt x="1626907" y="536051"/>
                    <a:pt x="1620173" y="552309"/>
                    <a:pt x="1608186" y="564296"/>
                  </a:cubicBezTo>
                  <a:cubicBezTo>
                    <a:pt x="1596199" y="576283"/>
                    <a:pt x="1579940" y="583018"/>
                    <a:pt x="1562988" y="583018"/>
                  </a:cubicBezTo>
                  <a:lnTo>
                    <a:pt x="63919" y="583018"/>
                  </a:lnTo>
                  <a:cubicBezTo>
                    <a:pt x="28617" y="583018"/>
                    <a:pt x="0" y="554400"/>
                    <a:pt x="0" y="519099"/>
                  </a:cubicBezTo>
                  <a:lnTo>
                    <a:pt x="0" y="63919"/>
                  </a:lnTo>
                  <a:cubicBezTo>
                    <a:pt x="0" y="28617"/>
                    <a:pt x="28617" y="0"/>
                    <a:pt x="63919" y="0"/>
                  </a:cubicBezTo>
                  <a:close/>
                </a:path>
              </a:pathLst>
            </a:custGeom>
            <a:gradFill rotWithShape="1">
              <a:gsLst>
                <a:gs pos="0">
                  <a:srgbClr val="FFFFFF">
                    <a:alpha val="61000"/>
                  </a:srgbClr>
                </a:gs>
                <a:gs pos="100000">
                  <a:srgbClr val="F5AFAB">
                    <a:alpha val="100000"/>
                  </a:srgbClr>
                </a:gs>
              </a:gsLst>
              <a:path path="circle">
                <a:fillToRect l="50000" t="50000" r="50000" b="50000"/>
              </a:path>
            </a:gradFill>
          </p:spPr>
        </p:sp>
        <p:sp>
          <p:nvSpPr>
            <p:cNvPr id="9" name="TextBox 9"/>
            <p:cNvSpPr txBox="1"/>
            <p:nvPr/>
          </p:nvSpPr>
          <p:spPr>
            <a:xfrm>
              <a:off x="0" y="-57150"/>
              <a:ext cx="1626907" cy="640168"/>
            </a:xfrm>
            <a:prstGeom prst="rect">
              <a:avLst/>
            </a:prstGeom>
          </p:spPr>
          <p:txBody>
            <a:bodyPr lIns="50800" tIns="50800" rIns="50800" bIns="50800" rtlCol="0" anchor="ctr"/>
            <a:lstStyle/>
            <a:p>
              <a:pPr algn="ctr">
                <a:lnSpc>
                  <a:spcPts val="3360"/>
                </a:lnSpc>
              </a:pPr>
              <a:endParaRPr/>
            </a:p>
          </p:txBody>
        </p:sp>
      </p:grpSp>
      <p:sp>
        <p:nvSpPr>
          <p:cNvPr id="10" name="TextBox 10"/>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Video Demostration</a:t>
            </a:r>
          </a:p>
        </p:txBody>
      </p:sp>
      <p:sp>
        <p:nvSpPr>
          <p:cNvPr id="11" name="TextBox 11"/>
          <p:cNvSpPr txBox="1"/>
          <p:nvPr/>
        </p:nvSpPr>
        <p:spPr>
          <a:xfrm>
            <a:off x="10734897" y="4850181"/>
            <a:ext cx="2161356" cy="960122"/>
          </a:xfrm>
          <a:prstGeom prst="rect">
            <a:avLst/>
          </a:prstGeom>
        </p:spPr>
        <p:txBody>
          <a:bodyPr lIns="0" tIns="0" rIns="0" bIns="0" rtlCol="0" anchor="t">
            <a:spAutoFit/>
          </a:bodyPr>
          <a:lstStyle/>
          <a:p>
            <a:pPr algn="ctr">
              <a:lnSpc>
                <a:spcPts val="7979"/>
              </a:lnSpc>
            </a:pPr>
            <a:r>
              <a:rPr lang="en-US" sz="5699">
                <a:solidFill>
                  <a:srgbClr val="000000"/>
                </a:solidFill>
                <a:latin typeface="Trocchi"/>
              </a:rPr>
              <a:t>Buyer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5"/>
            <a:stretch>
              <a:fillRect/>
            </a:stretch>
          </a:blipFill>
        </p:spPr>
      </p:sp>
      <p:sp>
        <p:nvSpPr>
          <p:cNvPr id="3" name="Freeform 3"/>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6"/>
            <a:stretch>
              <a:fillRect/>
            </a:stretch>
          </a:blipFill>
        </p:spPr>
      </p:sp>
      <p:sp>
        <p:nvSpPr>
          <p:cNvPr id="4" name="Freeform 4"/>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7"/>
            <a:stretch>
              <a:fillRect/>
            </a:stretch>
          </a:blipFill>
        </p:spPr>
      </p:sp>
      <p:sp>
        <p:nvSpPr>
          <p:cNvPr id="5" name="AutoShape 5"/>
          <p:cNvSpPr/>
          <p:nvPr/>
        </p:nvSpPr>
        <p:spPr>
          <a:xfrm>
            <a:off x="0" y="1249880"/>
            <a:ext cx="18577264" cy="0"/>
          </a:xfrm>
          <a:prstGeom prst="line">
            <a:avLst/>
          </a:prstGeom>
          <a:ln w="38100" cap="flat">
            <a:solidFill>
              <a:srgbClr val="000000"/>
            </a:solidFill>
            <a:prstDash val="solid"/>
            <a:headEnd type="none" w="sm" len="sm"/>
            <a:tailEnd type="none" w="sm" len="sm"/>
          </a:ln>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6698" r="36432"/>
          <a:stretch>
            <a:fillRect/>
          </a:stretch>
        </p:blipFill>
        <p:spPr>
          <a:xfrm>
            <a:off x="2213024" y="1554680"/>
            <a:ext cx="3931085" cy="8229600"/>
          </a:xfrm>
          <a:prstGeom prst="rect">
            <a:avLst/>
          </a:prstGeom>
        </p:spPr>
      </p:pic>
      <p:sp>
        <p:nvSpPr>
          <p:cNvPr id="7" name="TextBox 7"/>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Video Demostration</a:t>
            </a:r>
          </a:p>
        </p:txBody>
      </p:sp>
      <p:grpSp>
        <p:nvGrpSpPr>
          <p:cNvPr id="8" name="Group 8"/>
          <p:cNvGrpSpPr/>
          <p:nvPr/>
        </p:nvGrpSpPr>
        <p:grpSpPr>
          <a:xfrm>
            <a:off x="8726993" y="4271045"/>
            <a:ext cx="6177163" cy="2213645"/>
            <a:chOff x="0" y="0"/>
            <a:chExt cx="1626907" cy="583018"/>
          </a:xfrm>
        </p:grpSpPr>
        <p:sp>
          <p:nvSpPr>
            <p:cNvPr id="9" name="Freeform 9"/>
            <p:cNvSpPr/>
            <p:nvPr/>
          </p:nvSpPr>
          <p:spPr>
            <a:xfrm>
              <a:off x="0" y="0"/>
              <a:ext cx="1626907" cy="583018"/>
            </a:xfrm>
            <a:custGeom>
              <a:avLst/>
              <a:gdLst/>
              <a:ahLst/>
              <a:cxnLst/>
              <a:rect l="l" t="t" r="r" b="b"/>
              <a:pathLst>
                <a:path w="1626907" h="583018">
                  <a:moveTo>
                    <a:pt x="63919" y="0"/>
                  </a:moveTo>
                  <a:lnTo>
                    <a:pt x="1562988" y="0"/>
                  </a:lnTo>
                  <a:cubicBezTo>
                    <a:pt x="1598290" y="0"/>
                    <a:pt x="1626907" y="28617"/>
                    <a:pt x="1626907" y="63919"/>
                  </a:cubicBezTo>
                  <a:lnTo>
                    <a:pt x="1626907" y="519099"/>
                  </a:lnTo>
                  <a:cubicBezTo>
                    <a:pt x="1626907" y="536051"/>
                    <a:pt x="1620173" y="552309"/>
                    <a:pt x="1608186" y="564296"/>
                  </a:cubicBezTo>
                  <a:cubicBezTo>
                    <a:pt x="1596199" y="576283"/>
                    <a:pt x="1579940" y="583018"/>
                    <a:pt x="1562988" y="583018"/>
                  </a:cubicBezTo>
                  <a:lnTo>
                    <a:pt x="63919" y="583018"/>
                  </a:lnTo>
                  <a:cubicBezTo>
                    <a:pt x="28617" y="583018"/>
                    <a:pt x="0" y="554400"/>
                    <a:pt x="0" y="519099"/>
                  </a:cubicBezTo>
                  <a:lnTo>
                    <a:pt x="0" y="63919"/>
                  </a:lnTo>
                  <a:cubicBezTo>
                    <a:pt x="0" y="28617"/>
                    <a:pt x="28617" y="0"/>
                    <a:pt x="63919" y="0"/>
                  </a:cubicBezTo>
                  <a:close/>
                </a:path>
              </a:pathLst>
            </a:custGeom>
            <a:gradFill rotWithShape="1">
              <a:gsLst>
                <a:gs pos="0">
                  <a:srgbClr val="FFFFFF">
                    <a:alpha val="100000"/>
                  </a:srgbClr>
                </a:gs>
                <a:gs pos="100000">
                  <a:srgbClr val="D0D5FF">
                    <a:alpha val="100000"/>
                  </a:srgbClr>
                </a:gs>
              </a:gsLst>
              <a:path path="circle">
                <a:fillToRect l="50000" t="50000" r="50000" b="50000"/>
              </a:path>
            </a:gradFill>
          </p:spPr>
        </p:sp>
        <p:sp>
          <p:nvSpPr>
            <p:cNvPr id="10" name="TextBox 10"/>
            <p:cNvSpPr txBox="1"/>
            <p:nvPr/>
          </p:nvSpPr>
          <p:spPr>
            <a:xfrm>
              <a:off x="0" y="-57150"/>
              <a:ext cx="1626907" cy="640168"/>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10672891" y="4897806"/>
            <a:ext cx="2285366" cy="960122"/>
          </a:xfrm>
          <a:prstGeom prst="rect">
            <a:avLst/>
          </a:prstGeom>
        </p:spPr>
        <p:txBody>
          <a:bodyPr wrap="square" lIns="0" tIns="0" rIns="0" bIns="0" rtlCol="0" anchor="t">
            <a:spAutoFit/>
          </a:bodyPr>
          <a:lstStyle/>
          <a:p>
            <a:pPr algn="ctr">
              <a:lnSpc>
                <a:spcPts val="7979"/>
              </a:lnSpc>
            </a:pPr>
            <a:r>
              <a:rPr lang="en-US" sz="5699" dirty="0">
                <a:solidFill>
                  <a:srgbClr val="000000"/>
                </a:solidFill>
                <a:latin typeface="Trocchi"/>
              </a:rPr>
              <a:t>Seller</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93031" y="174730"/>
            <a:ext cx="1056099" cy="1056099"/>
          </a:xfrm>
          <a:custGeom>
            <a:avLst/>
            <a:gdLst/>
            <a:ahLst/>
            <a:cxnLst/>
            <a:rect l="l" t="t" r="r" b="b"/>
            <a:pathLst>
              <a:path w="1056099" h="1056099">
                <a:moveTo>
                  <a:pt x="0" y="0"/>
                </a:moveTo>
                <a:lnTo>
                  <a:pt x="1056099" y="0"/>
                </a:lnTo>
                <a:lnTo>
                  <a:pt x="1056099" y="1056100"/>
                </a:lnTo>
                <a:lnTo>
                  <a:pt x="0" y="1056100"/>
                </a:lnTo>
                <a:lnTo>
                  <a:pt x="0" y="0"/>
                </a:lnTo>
                <a:close/>
              </a:path>
            </a:pathLst>
          </a:custGeom>
          <a:blipFill>
            <a:blip r:embed="rId5"/>
            <a:stretch>
              <a:fillRect/>
            </a:stretch>
          </a:blipFill>
        </p:spPr>
      </p:sp>
      <p:sp>
        <p:nvSpPr>
          <p:cNvPr id="3" name="Freeform 3"/>
          <p:cNvSpPr/>
          <p:nvPr/>
        </p:nvSpPr>
        <p:spPr>
          <a:xfrm>
            <a:off x="14649130" y="270766"/>
            <a:ext cx="3219806" cy="960064"/>
          </a:xfrm>
          <a:custGeom>
            <a:avLst/>
            <a:gdLst/>
            <a:ahLst/>
            <a:cxnLst/>
            <a:rect l="l" t="t" r="r" b="b"/>
            <a:pathLst>
              <a:path w="3219806" h="960064">
                <a:moveTo>
                  <a:pt x="0" y="0"/>
                </a:moveTo>
                <a:lnTo>
                  <a:pt x="3219806" y="0"/>
                </a:lnTo>
                <a:lnTo>
                  <a:pt x="3219806" y="960064"/>
                </a:lnTo>
                <a:lnTo>
                  <a:pt x="0" y="960064"/>
                </a:lnTo>
                <a:lnTo>
                  <a:pt x="0" y="0"/>
                </a:lnTo>
                <a:close/>
              </a:path>
            </a:pathLst>
          </a:custGeom>
          <a:blipFill>
            <a:blip r:embed="rId6"/>
            <a:stretch>
              <a:fillRect/>
            </a:stretch>
          </a:blipFill>
        </p:spPr>
      </p:sp>
      <p:sp>
        <p:nvSpPr>
          <p:cNvPr id="4" name="Freeform 4"/>
          <p:cNvSpPr/>
          <p:nvPr/>
        </p:nvSpPr>
        <p:spPr>
          <a:xfrm>
            <a:off x="12539188" y="176987"/>
            <a:ext cx="1053842" cy="1053842"/>
          </a:xfrm>
          <a:custGeom>
            <a:avLst/>
            <a:gdLst/>
            <a:ahLst/>
            <a:cxnLst/>
            <a:rect l="l" t="t" r="r" b="b"/>
            <a:pathLst>
              <a:path w="1053842" h="1053842">
                <a:moveTo>
                  <a:pt x="0" y="0"/>
                </a:moveTo>
                <a:lnTo>
                  <a:pt x="1053843" y="0"/>
                </a:lnTo>
                <a:lnTo>
                  <a:pt x="1053843" y="1053843"/>
                </a:lnTo>
                <a:lnTo>
                  <a:pt x="0" y="1053843"/>
                </a:lnTo>
                <a:lnTo>
                  <a:pt x="0" y="0"/>
                </a:lnTo>
                <a:close/>
              </a:path>
            </a:pathLst>
          </a:custGeom>
          <a:blipFill>
            <a:blip r:embed="rId7"/>
            <a:stretch>
              <a:fillRect/>
            </a:stretch>
          </a:blipFill>
        </p:spPr>
      </p:sp>
      <p:sp>
        <p:nvSpPr>
          <p:cNvPr id="5" name="AutoShape 5"/>
          <p:cNvSpPr/>
          <p:nvPr/>
        </p:nvSpPr>
        <p:spPr>
          <a:xfrm>
            <a:off x="0" y="1249880"/>
            <a:ext cx="18577264" cy="0"/>
          </a:xfrm>
          <a:prstGeom prst="line">
            <a:avLst/>
          </a:prstGeom>
          <a:ln w="38100" cap="flat">
            <a:solidFill>
              <a:srgbClr val="000000"/>
            </a:solidFill>
            <a:prstDash val="solid"/>
            <a:headEnd type="none" w="sm" len="sm"/>
            <a:tailEnd type="none" w="sm" len="sm"/>
          </a:ln>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6565" r="36565"/>
          <a:stretch>
            <a:fillRect/>
          </a:stretch>
        </p:blipFill>
        <p:spPr>
          <a:xfrm>
            <a:off x="2011631" y="1554680"/>
            <a:ext cx="3931085" cy="8229600"/>
          </a:xfrm>
          <a:prstGeom prst="rect">
            <a:avLst/>
          </a:prstGeom>
        </p:spPr>
      </p:pic>
      <p:sp>
        <p:nvSpPr>
          <p:cNvPr id="7" name="TextBox 7"/>
          <p:cNvSpPr txBox="1"/>
          <p:nvPr/>
        </p:nvSpPr>
        <p:spPr>
          <a:xfrm>
            <a:off x="472644" y="406439"/>
            <a:ext cx="11342931" cy="537845"/>
          </a:xfrm>
          <a:prstGeom prst="rect">
            <a:avLst/>
          </a:prstGeom>
        </p:spPr>
        <p:txBody>
          <a:bodyPr lIns="0" tIns="0" rIns="0" bIns="0" rtlCol="0" anchor="t">
            <a:spAutoFit/>
          </a:bodyPr>
          <a:lstStyle/>
          <a:p>
            <a:pPr>
              <a:lnSpc>
                <a:spcPts val="4479"/>
              </a:lnSpc>
            </a:pPr>
            <a:r>
              <a:rPr lang="en-US" sz="3199">
                <a:solidFill>
                  <a:srgbClr val="000000"/>
                </a:solidFill>
                <a:latin typeface="Prompt Bold"/>
              </a:rPr>
              <a:t>Solution : Video Demostration</a:t>
            </a:r>
          </a:p>
        </p:txBody>
      </p:sp>
      <p:grpSp>
        <p:nvGrpSpPr>
          <p:cNvPr id="8" name="Group 8"/>
          <p:cNvGrpSpPr/>
          <p:nvPr/>
        </p:nvGrpSpPr>
        <p:grpSpPr>
          <a:xfrm>
            <a:off x="8269848" y="4612991"/>
            <a:ext cx="7989185" cy="2112977"/>
            <a:chOff x="0" y="0"/>
            <a:chExt cx="2104147" cy="556504"/>
          </a:xfrm>
        </p:grpSpPr>
        <p:sp>
          <p:nvSpPr>
            <p:cNvPr id="9" name="Freeform 9"/>
            <p:cNvSpPr/>
            <p:nvPr/>
          </p:nvSpPr>
          <p:spPr>
            <a:xfrm>
              <a:off x="0" y="0"/>
              <a:ext cx="2104148" cy="556504"/>
            </a:xfrm>
            <a:custGeom>
              <a:avLst/>
              <a:gdLst/>
              <a:ahLst/>
              <a:cxnLst/>
              <a:rect l="l" t="t" r="r" b="b"/>
              <a:pathLst>
                <a:path w="2104148" h="556504">
                  <a:moveTo>
                    <a:pt x="49422" y="0"/>
                  </a:moveTo>
                  <a:lnTo>
                    <a:pt x="2054726" y="0"/>
                  </a:lnTo>
                  <a:cubicBezTo>
                    <a:pt x="2067833" y="0"/>
                    <a:pt x="2080404" y="5207"/>
                    <a:pt x="2089672" y="14475"/>
                  </a:cubicBezTo>
                  <a:cubicBezTo>
                    <a:pt x="2098941" y="23744"/>
                    <a:pt x="2104148" y="36314"/>
                    <a:pt x="2104148" y="49422"/>
                  </a:cubicBezTo>
                  <a:lnTo>
                    <a:pt x="2104148" y="507083"/>
                  </a:lnTo>
                  <a:cubicBezTo>
                    <a:pt x="2104148" y="520190"/>
                    <a:pt x="2098941" y="532761"/>
                    <a:pt x="2089672" y="542029"/>
                  </a:cubicBezTo>
                  <a:cubicBezTo>
                    <a:pt x="2080404" y="551297"/>
                    <a:pt x="2067833" y="556504"/>
                    <a:pt x="2054726" y="556504"/>
                  </a:cubicBezTo>
                  <a:lnTo>
                    <a:pt x="49422" y="556504"/>
                  </a:lnTo>
                  <a:cubicBezTo>
                    <a:pt x="36314" y="556504"/>
                    <a:pt x="23744" y="551297"/>
                    <a:pt x="14475" y="542029"/>
                  </a:cubicBezTo>
                  <a:cubicBezTo>
                    <a:pt x="5207" y="532761"/>
                    <a:pt x="0" y="520190"/>
                    <a:pt x="0" y="507083"/>
                  </a:cubicBezTo>
                  <a:lnTo>
                    <a:pt x="0" y="49422"/>
                  </a:lnTo>
                  <a:cubicBezTo>
                    <a:pt x="0" y="36314"/>
                    <a:pt x="5207" y="23744"/>
                    <a:pt x="14475" y="14475"/>
                  </a:cubicBezTo>
                  <a:cubicBezTo>
                    <a:pt x="23744" y="5207"/>
                    <a:pt x="36314" y="0"/>
                    <a:pt x="49422" y="0"/>
                  </a:cubicBezTo>
                  <a:close/>
                </a:path>
              </a:pathLst>
            </a:custGeom>
            <a:gradFill rotWithShape="1">
              <a:gsLst>
                <a:gs pos="0">
                  <a:srgbClr val="FFFFFF">
                    <a:alpha val="100000"/>
                  </a:srgbClr>
                </a:gs>
                <a:gs pos="50000">
                  <a:srgbClr val="FFEBFF">
                    <a:alpha val="100000"/>
                  </a:srgbClr>
                </a:gs>
                <a:gs pos="100000">
                  <a:srgbClr val="FFB3FF">
                    <a:alpha val="100000"/>
                  </a:srgbClr>
                </a:gs>
              </a:gsLst>
              <a:path path="circle">
                <a:fillToRect l="50000" t="50000" r="50000" b="50000"/>
              </a:path>
            </a:gradFill>
          </p:spPr>
        </p:sp>
        <p:sp>
          <p:nvSpPr>
            <p:cNvPr id="10" name="TextBox 10"/>
            <p:cNvSpPr txBox="1"/>
            <p:nvPr/>
          </p:nvSpPr>
          <p:spPr>
            <a:xfrm>
              <a:off x="0" y="-57150"/>
              <a:ext cx="2104147" cy="613654"/>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8769165" y="5192127"/>
            <a:ext cx="7124774" cy="960122"/>
          </a:xfrm>
          <a:prstGeom prst="rect">
            <a:avLst/>
          </a:prstGeom>
        </p:spPr>
        <p:txBody>
          <a:bodyPr lIns="0" tIns="0" rIns="0" bIns="0" rtlCol="0" anchor="t">
            <a:spAutoFit/>
          </a:bodyPr>
          <a:lstStyle/>
          <a:p>
            <a:pPr algn="ctr">
              <a:lnSpc>
                <a:spcPts val="7979"/>
              </a:lnSpc>
            </a:pPr>
            <a:r>
              <a:rPr lang="en-US" sz="5699">
                <a:solidFill>
                  <a:srgbClr val="000000"/>
                </a:solidFill>
                <a:latin typeface="Trocchi"/>
              </a:rPr>
              <a:t>Community welfare</a:t>
            </a:r>
          </a:p>
        </p:txBody>
      </p:sp>
      <p:grpSp>
        <p:nvGrpSpPr>
          <p:cNvPr id="12" name="Group 12"/>
          <p:cNvGrpSpPr/>
          <p:nvPr/>
        </p:nvGrpSpPr>
        <p:grpSpPr>
          <a:xfrm>
            <a:off x="9175859" y="7011718"/>
            <a:ext cx="6177163" cy="2213645"/>
            <a:chOff x="0" y="0"/>
            <a:chExt cx="1626907" cy="583018"/>
          </a:xfrm>
        </p:grpSpPr>
        <p:sp>
          <p:nvSpPr>
            <p:cNvPr id="13" name="Freeform 13"/>
            <p:cNvSpPr/>
            <p:nvPr/>
          </p:nvSpPr>
          <p:spPr>
            <a:xfrm>
              <a:off x="0" y="0"/>
              <a:ext cx="1626907" cy="583018"/>
            </a:xfrm>
            <a:custGeom>
              <a:avLst/>
              <a:gdLst/>
              <a:ahLst/>
              <a:cxnLst/>
              <a:rect l="l" t="t" r="r" b="b"/>
              <a:pathLst>
                <a:path w="1626907" h="583018">
                  <a:moveTo>
                    <a:pt x="63919" y="0"/>
                  </a:moveTo>
                  <a:lnTo>
                    <a:pt x="1562988" y="0"/>
                  </a:lnTo>
                  <a:cubicBezTo>
                    <a:pt x="1598290" y="0"/>
                    <a:pt x="1626907" y="28617"/>
                    <a:pt x="1626907" y="63919"/>
                  </a:cubicBezTo>
                  <a:lnTo>
                    <a:pt x="1626907" y="519099"/>
                  </a:lnTo>
                  <a:cubicBezTo>
                    <a:pt x="1626907" y="536051"/>
                    <a:pt x="1620173" y="552309"/>
                    <a:pt x="1608186" y="564296"/>
                  </a:cubicBezTo>
                  <a:cubicBezTo>
                    <a:pt x="1596199" y="576283"/>
                    <a:pt x="1579940" y="583018"/>
                    <a:pt x="1562988" y="583018"/>
                  </a:cubicBezTo>
                  <a:lnTo>
                    <a:pt x="63919" y="583018"/>
                  </a:lnTo>
                  <a:cubicBezTo>
                    <a:pt x="28617" y="583018"/>
                    <a:pt x="0" y="554400"/>
                    <a:pt x="0" y="519099"/>
                  </a:cubicBezTo>
                  <a:lnTo>
                    <a:pt x="0" y="63919"/>
                  </a:lnTo>
                  <a:cubicBezTo>
                    <a:pt x="0" y="28617"/>
                    <a:pt x="28617" y="0"/>
                    <a:pt x="63919" y="0"/>
                  </a:cubicBezTo>
                  <a:close/>
                </a:path>
              </a:pathLst>
            </a:custGeom>
            <a:gradFill rotWithShape="1">
              <a:gsLst>
                <a:gs pos="0">
                  <a:srgbClr val="FFFFFF">
                    <a:alpha val="61000"/>
                  </a:srgbClr>
                </a:gs>
                <a:gs pos="100000">
                  <a:srgbClr val="F5AFAB">
                    <a:alpha val="100000"/>
                  </a:srgbClr>
                </a:gs>
              </a:gsLst>
              <a:path path="circle">
                <a:fillToRect l="50000" t="50000" r="50000" b="50000"/>
              </a:path>
            </a:gradFill>
          </p:spPr>
        </p:sp>
        <p:sp>
          <p:nvSpPr>
            <p:cNvPr id="14" name="TextBox 14"/>
            <p:cNvSpPr txBox="1"/>
            <p:nvPr/>
          </p:nvSpPr>
          <p:spPr>
            <a:xfrm>
              <a:off x="0" y="-57150"/>
              <a:ext cx="1626907" cy="640168"/>
            </a:xfrm>
            <a:prstGeom prst="rect">
              <a:avLst/>
            </a:prstGeom>
          </p:spPr>
          <p:txBody>
            <a:bodyPr lIns="50800" tIns="50800" rIns="50800" bIns="50800" rtlCol="0" anchor="ctr"/>
            <a:lstStyle/>
            <a:p>
              <a:pPr algn="ctr">
                <a:lnSpc>
                  <a:spcPts val="3360"/>
                </a:lnSpc>
              </a:pPr>
              <a:endParaRPr/>
            </a:p>
          </p:txBody>
        </p:sp>
      </p:grpSp>
      <p:sp>
        <p:nvSpPr>
          <p:cNvPr id="15" name="TextBox 15"/>
          <p:cNvSpPr txBox="1"/>
          <p:nvPr/>
        </p:nvSpPr>
        <p:spPr>
          <a:xfrm>
            <a:off x="11183762" y="7590854"/>
            <a:ext cx="2161356" cy="960122"/>
          </a:xfrm>
          <a:prstGeom prst="rect">
            <a:avLst/>
          </a:prstGeom>
        </p:spPr>
        <p:txBody>
          <a:bodyPr lIns="0" tIns="0" rIns="0" bIns="0" rtlCol="0" anchor="t">
            <a:spAutoFit/>
          </a:bodyPr>
          <a:lstStyle/>
          <a:p>
            <a:pPr algn="ctr">
              <a:lnSpc>
                <a:spcPts val="7979"/>
              </a:lnSpc>
            </a:pPr>
            <a:r>
              <a:rPr lang="en-US" sz="5699">
                <a:solidFill>
                  <a:srgbClr val="000000"/>
                </a:solidFill>
                <a:latin typeface="Trocchi"/>
              </a:rPr>
              <a:t>Buyer</a:t>
            </a:r>
          </a:p>
        </p:txBody>
      </p:sp>
      <p:grpSp>
        <p:nvGrpSpPr>
          <p:cNvPr id="16" name="Group 16"/>
          <p:cNvGrpSpPr/>
          <p:nvPr/>
        </p:nvGrpSpPr>
        <p:grpSpPr>
          <a:xfrm>
            <a:off x="9144000" y="2113596"/>
            <a:ext cx="6177163" cy="2213645"/>
            <a:chOff x="0" y="0"/>
            <a:chExt cx="1626907" cy="583018"/>
          </a:xfrm>
        </p:grpSpPr>
        <p:sp>
          <p:nvSpPr>
            <p:cNvPr id="17" name="Freeform 17"/>
            <p:cNvSpPr/>
            <p:nvPr/>
          </p:nvSpPr>
          <p:spPr>
            <a:xfrm>
              <a:off x="0" y="0"/>
              <a:ext cx="1626907" cy="583018"/>
            </a:xfrm>
            <a:custGeom>
              <a:avLst/>
              <a:gdLst/>
              <a:ahLst/>
              <a:cxnLst/>
              <a:rect l="l" t="t" r="r" b="b"/>
              <a:pathLst>
                <a:path w="1626907" h="583018">
                  <a:moveTo>
                    <a:pt x="63919" y="0"/>
                  </a:moveTo>
                  <a:lnTo>
                    <a:pt x="1562988" y="0"/>
                  </a:lnTo>
                  <a:cubicBezTo>
                    <a:pt x="1598290" y="0"/>
                    <a:pt x="1626907" y="28617"/>
                    <a:pt x="1626907" y="63919"/>
                  </a:cubicBezTo>
                  <a:lnTo>
                    <a:pt x="1626907" y="519099"/>
                  </a:lnTo>
                  <a:cubicBezTo>
                    <a:pt x="1626907" y="536051"/>
                    <a:pt x="1620173" y="552309"/>
                    <a:pt x="1608186" y="564296"/>
                  </a:cubicBezTo>
                  <a:cubicBezTo>
                    <a:pt x="1596199" y="576283"/>
                    <a:pt x="1579940" y="583018"/>
                    <a:pt x="1562988" y="583018"/>
                  </a:cubicBezTo>
                  <a:lnTo>
                    <a:pt x="63919" y="583018"/>
                  </a:lnTo>
                  <a:cubicBezTo>
                    <a:pt x="28617" y="583018"/>
                    <a:pt x="0" y="554400"/>
                    <a:pt x="0" y="519099"/>
                  </a:cubicBezTo>
                  <a:lnTo>
                    <a:pt x="0" y="63919"/>
                  </a:lnTo>
                  <a:cubicBezTo>
                    <a:pt x="0" y="28617"/>
                    <a:pt x="28617" y="0"/>
                    <a:pt x="63919" y="0"/>
                  </a:cubicBezTo>
                  <a:close/>
                </a:path>
              </a:pathLst>
            </a:custGeom>
            <a:gradFill rotWithShape="1">
              <a:gsLst>
                <a:gs pos="0">
                  <a:srgbClr val="FFFFFF">
                    <a:alpha val="100000"/>
                  </a:srgbClr>
                </a:gs>
                <a:gs pos="100000">
                  <a:srgbClr val="D0D5FF">
                    <a:alpha val="100000"/>
                  </a:srgbClr>
                </a:gs>
              </a:gsLst>
              <a:path path="circle">
                <a:fillToRect l="50000" t="50000" r="50000" b="50000"/>
              </a:path>
            </a:gradFill>
          </p:spPr>
        </p:sp>
        <p:sp>
          <p:nvSpPr>
            <p:cNvPr id="18" name="TextBox 18"/>
            <p:cNvSpPr txBox="1"/>
            <p:nvPr/>
          </p:nvSpPr>
          <p:spPr>
            <a:xfrm>
              <a:off x="0" y="-57150"/>
              <a:ext cx="1626907" cy="640168"/>
            </a:xfrm>
            <a:prstGeom prst="rect">
              <a:avLst/>
            </a:prstGeom>
          </p:spPr>
          <p:txBody>
            <a:bodyPr lIns="50800" tIns="50800" rIns="50800" bIns="50800" rtlCol="0" anchor="ctr"/>
            <a:lstStyle/>
            <a:p>
              <a:pPr algn="ctr">
                <a:lnSpc>
                  <a:spcPts val="3360"/>
                </a:lnSpc>
              </a:pPr>
              <a:endParaRPr/>
            </a:p>
          </p:txBody>
        </p:sp>
      </p:grpSp>
      <p:sp>
        <p:nvSpPr>
          <p:cNvPr id="19" name="TextBox 19"/>
          <p:cNvSpPr txBox="1"/>
          <p:nvPr/>
        </p:nvSpPr>
        <p:spPr>
          <a:xfrm>
            <a:off x="11071895" y="2740357"/>
            <a:ext cx="2321372" cy="960122"/>
          </a:xfrm>
          <a:prstGeom prst="rect">
            <a:avLst/>
          </a:prstGeom>
        </p:spPr>
        <p:txBody>
          <a:bodyPr wrap="square" lIns="0" tIns="0" rIns="0" bIns="0" rtlCol="0" anchor="t">
            <a:spAutoFit/>
          </a:bodyPr>
          <a:lstStyle/>
          <a:p>
            <a:pPr algn="ctr">
              <a:lnSpc>
                <a:spcPts val="7979"/>
              </a:lnSpc>
            </a:pPr>
            <a:r>
              <a:rPr lang="en-US" sz="5699" dirty="0">
                <a:solidFill>
                  <a:srgbClr val="000000"/>
                </a:solidFill>
                <a:latin typeface="Trocchi"/>
              </a:rPr>
              <a:t>Seller</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1123</Words>
  <Application>Microsoft Macintosh PowerPoint</Application>
  <PresentationFormat>Custom</PresentationFormat>
  <Paragraphs>211</Paragraphs>
  <Slides>24</Slides>
  <Notes>14</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Calibri</vt:lpstr>
      <vt:lpstr>Trocchi</vt:lpstr>
      <vt:lpstr>Canva Sans</vt:lpstr>
      <vt:lpstr>Public Sans</vt:lpstr>
      <vt:lpstr>Almarai Ultra-Bold</vt:lpstr>
      <vt:lpstr>HK Grotesk Bold</vt:lpstr>
      <vt:lpstr>Open Sans Bold</vt:lpstr>
      <vt:lpstr>HK Grotesk</vt:lpstr>
      <vt:lpstr>Almarai</vt:lpstr>
      <vt:lpstr>Arial</vt:lpstr>
      <vt:lpstr>Prompt Bold</vt:lpstr>
      <vt:lpstr>Arimo</vt:lpstr>
      <vt:lpstr>Open Sans</vt:lpstr>
      <vt:lpstr>Kollektif</vt:lpstr>
      <vt:lpstr>Prompt</vt:lpstr>
      <vt:lpstr>Nunito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Cutinuous - Jam Pom</dc:title>
  <cp:lastModifiedBy>TAN JING JIE</cp:lastModifiedBy>
  <cp:revision>7</cp:revision>
  <dcterms:created xsi:type="dcterms:W3CDTF">2006-08-16T00:00:00Z</dcterms:created>
  <dcterms:modified xsi:type="dcterms:W3CDTF">2023-11-02T22:15:57Z</dcterms:modified>
  <dc:identifier>DAFy-uOgBDs</dc:identifier>
</cp:coreProperties>
</file>